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6" r:id="rId1"/>
  </p:sldMasterIdLst>
  <p:notesMasterIdLst>
    <p:notesMasterId r:id="rId55"/>
  </p:notesMasterIdLst>
  <p:handoutMasterIdLst>
    <p:handoutMasterId r:id="rId56"/>
  </p:handoutMasterIdLst>
  <p:sldIdLst>
    <p:sldId id="256" r:id="rId2"/>
    <p:sldId id="265" r:id="rId3"/>
    <p:sldId id="286" r:id="rId4"/>
    <p:sldId id="289" r:id="rId5"/>
    <p:sldId id="304" r:id="rId6"/>
    <p:sldId id="303" r:id="rId7"/>
    <p:sldId id="313" r:id="rId8"/>
    <p:sldId id="305" r:id="rId9"/>
    <p:sldId id="308" r:id="rId10"/>
    <p:sldId id="306" r:id="rId11"/>
    <p:sldId id="307" r:id="rId12"/>
    <p:sldId id="274" r:id="rId13"/>
    <p:sldId id="298" r:id="rId14"/>
    <p:sldId id="275" r:id="rId15"/>
    <p:sldId id="278" r:id="rId16"/>
    <p:sldId id="276" r:id="rId17"/>
    <p:sldId id="279" r:id="rId18"/>
    <p:sldId id="317" r:id="rId19"/>
    <p:sldId id="318" r:id="rId20"/>
    <p:sldId id="310" r:id="rId21"/>
    <p:sldId id="273" r:id="rId22"/>
    <p:sldId id="300" r:id="rId23"/>
    <p:sldId id="272" r:id="rId24"/>
    <p:sldId id="315" r:id="rId25"/>
    <p:sldId id="321" r:id="rId26"/>
    <p:sldId id="324" r:id="rId27"/>
    <p:sldId id="314" r:id="rId28"/>
    <p:sldId id="277" r:id="rId29"/>
    <p:sldId id="311" r:id="rId30"/>
    <p:sldId id="281" r:id="rId31"/>
    <p:sldId id="320" r:id="rId32"/>
    <p:sldId id="301" r:id="rId33"/>
    <p:sldId id="322" r:id="rId34"/>
    <p:sldId id="323" r:id="rId35"/>
    <p:sldId id="335" r:id="rId36"/>
    <p:sldId id="325" r:id="rId37"/>
    <p:sldId id="336" r:id="rId38"/>
    <p:sldId id="337" r:id="rId39"/>
    <p:sldId id="260" r:id="rId40"/>
    <p:sldId id="326" r:id="rId41"/>
    <p:sldId id="330" r:id="rId42"/>
    <p:sldId id="331" r:id="rId43"/>
    <p:sldId id="333" r:id="rId44"/>
    <p:sldId id="332" r:id="rId45"/>
    <p:sldId id="334" r:id="rId46"/>
    <p:sldId id="339" r:id="rId47"/>
    <p:sldId id="340" r:id="rId48"/>
    <p:sldId id="338" r:id="rId49"/>
    <p:sldId id="343" r:id="rId50"/>
    <p:sldId id="262" r:id="rId51"/>
    <p:sldId id="268" r:id="rId52"/>
    <p:sldId id="293" r:id="rId53"/>
    <p:sldId id="28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1C348F2-2D4A-8848-9AA9-4E6C166BE940}">
          <p14:sldIdLst>
            <p14:sldId id="256"/>
          </p14:sldIdLst>
        </p14:section>
        <p14:section name="Overview" id="{5B88383A-F60B-F745-A5BF-3DBD57E97B25}">
          <p14:sldIdLst>
            <p14:sldId id="265"/>
            <p14:sldId id="286"/>
            <p14:sldId id="289"/>
          </p14:sldIdLst>
        </p14:section>
        <p14:section name="Introduction" id="{5D649C8A-B8F3-4543-B2B6-D3D0B298A585}">
          <p14:sldIdLst>
            <p14:sldId id="304"/>
            <p14:sldId id="303"/>
            <p14:sldId id="313"/>
            <p14:sldId id="305"/>
            <p14:sldId id="308"/>
            <p14:sldId id="306"/>
          </p14:sldIdLst>
        </p14:section>
        <p14:section name="Design Philosophy" id="{5FE19C35-5630-BF48-B445-6BE4FFFFF06A}">
          <p14:sldIdLst>
            <p14:sldId id="307"/>
            <p14:sldId id="274"/>
            <p14:sldId id="298"/>
            <p14:sldId id="275"/>
            <p14:sldId id="278"/>
            <p14:sldId id="276"/>
            <p14:sldId id="279"/>
            <p14:sldId id="317"/>
            <p14:sldId id="318"/>
            <p14:sldId id="310"/>
            <p14:sldId id="273"/>
            <p14:sldId id="300"/>
            <p14:sldId id="272"/>
            <p14:sldId id="315"/>
            <p14:sldId id="321"/>
            <p14:sldId id="324"/>
            <p14:sldId id="314"/>
          </p14:sldIdLst>
        </p14:section>
        <p14:section name="Architecture" id="{75AC119B-228B-3340-B890-835A4AFCBB01}">
          <p14:sldIdLst>
            <p14:sldId id="277"/>
            <p14:sldId id="311"/>
            <p14:sldId id="281"/>
            <p14:sldId id="320"/>
          </p14:sldIdLst>
        </p14:section>
        <p14:section name="Conclusion" id="{23E49AB8-53DB-BA4D-9791-0687753423C9}">
          <p14:sldIdLst>
            <p14:sldId id="301"/>
            <p14:sldId id="322"/>
            <p14:sldId id="323"/>
          </p14:sldIdLst>
        </p14:section>
        <p14:section name="Academic Garden" id="{2F7B515C-F2E9-4740-A1B1-19AE4061393F}">
          <p14:sldIdLst>
            <p14:sldId id="335"/>
            <p14:sldId id="325"/>
            <p14:sldId id="336"/>
            <p14:sldId id="337"/>
            <p14:sldId id="260"/>
            <p14:sldId id="326"/>
            <p14:sldId id="330"/>
            <p14:sldId id="331"/>
          </p14:sldIdLst>
        </p14:section>
        <p14:section name="Data Analysis" id="{2E7B47D2-7E4B-CB40-B73D-0D88D576698B}">
          <p14:sldIdLst>
            <p14:sldId id="333"/>
            <p14:sldId id="332"/>
            <p14:sldId id="334"/>
            <p14:sldId id="339"/>
            <p14:sldId id="340"/>
            <p14:sldId id="338"/>
            <p14:sldId id="343"/>
          </p14:sldIdLst>
        </p14:section>
        <p14:section name="Thanks and Demo" id="{F9A3BA7A-051F-1A44-ACA6-E045A58EF91B}">
          <p14:sldIdLst>
            <p14:sldId id="262"/>
            <p14:sldId id="268"/>
            <p14:sldId id="293"/>
            <p14:sldId id="2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yeongan Kwon" initials="K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CF4C"/>
    <a:srgbClr val="41AEBD"/>
    <a:srgbClr val="F2F2F2"/>
    <a:srgbClr val="0082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00"/>
    <p:restoredTop sz="76642"/>
  </p:normalViewPr>
  <p:slideViewPr>
    <p:cSldViewPr snapToGrid="0" snapToObjects="1">
      <p:cViewPr>
        <p:scale>
          <a:sx n="61" d="100"/>
          <a:sy n="61" d="100"/>
        </p:scale>
        <p:origin x="1080" y="296"/>
      </p:cViewPr>
      <p:guideLst>
        <p:guide orient="horz" pos="2160"/>
        <p:guide pos="3840"/>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notesViewPr>
    <p:cSldViewPr snapToGrid="0" snapToObjects="1">
      <p:cViewPr>
        <p:scale>
          <a:sx n="177" d="100"/>
          <a:sy n="177" d="100"/>
        </p:scale>
        <p:origin x="1128" y="-16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7C71B-1511-EA4D-98AA-F0B32F73C270}" type="doc">
      <dgm:prSet loTypeId="urn:microsoft.com/office/officeart/2005/8/layout/hProcess11" loCatId="" qsTypeId="urn:microsoft.com/office/officeart/2005/8/quickstyle/simple2" qsCatId="simple" csTypeId="urn:microsoft.com/office/officeart/2005/8/colors/accent1_2" csCatId="accent1" phldr="1"/>
      <dgm:spPr/>
      <dgm:t>
        <a:bodyPr/>
        <a:lstStyle/>
        <a:p>
          <a:endParaRPr lang="en-US"/>
        </a:p>
      </dgm:t>
    </dgm:pt>
    <dgm:pt modelId="{3D0B8208-7308-CA45-8D9B-E803CFDED966}">
      <dgm:prSet phldrT="[Text]" custT="1"/>
      <dgm:spPr/>
      <dgm:t>
        <a:bodyPr/>
        <a:lstStyle/>
        <a:p>
          <a:r>
            <a:rPr lang="en-US" sz="1600" dirty="0" smtClean="0"/>
            <a:t>Fall 2011</a:t>
          </a:r>
        </a:p>
        <a:p>
          <a:r>
            <a:rPr lang="en-US" sz="1600" dirty="0" smtClean="0"/>
            <a:t>(1</a:t>
          </a:r>
          <a:r>
            <a:rPr lang="en-US" sz="1600" baseline="30000" dirty="0" smtClean="0"/>
            <a:t>st</a:t>
          </a:r>
          <a:r>
            <a:rPr lang="en-US" sz="1600" baseline="0" dirty="0" smtClean="0"/>
            <a:t> year)</a:t>
          </a:r>
          <a:endParaRPr lang="en-US" sz="1600" dirty="0"/>
        </a:p>
      </dgm:t>
    </dgm:pt>
    <dgm:pt modelId="{30478E61-F62A-2445-8E97-F4D463CAB3A8}" type="parTrans" cxnId="{3112B642-A744-E748-B3A8-C1F9D2FC11A6}">
      <dgm:prSet/>
      <dgm:spPr/>
      <dgm:t>
        <a:bodyPr/>
        <a:lstStyle/>
        <a:p>
          <a:endParaRPr lang="en-US" sz="1600"/>
        </a:p>
      </dgm:t>
    </dgm:pt>
    <dgm:pt modelId="{77732B1B-6554-E148-873E-34DDE1169395}" type="sibTrans" cxnId="{3112B642-A744-E748-B3A8-C1F9D2FC11A6}">
      <dgm:prSet/>
      <dgm:spPr/>
      <dgm:t>
        <a:bodyPr/>
        <a:lstStyle/>
        <a:p>
          <a:endParaRPr lang="en-US" sz="1600"/>
        </a:p>
      </dgm:t>
    </dgm:pt>
    <dgm:pt modelId="{28C8CF04-EF8B-964D-B42E-EA8D531903D2}">
      <dgm:prSet phldrT="[Text]" custT="1"/>
      <dgm:spPr/>
      <dgm:t>
        <a:bodyPr/>
        <a:lstStyle/>
        <a:p>
          <a:r>
            <a:rPr lang="en-US" sz="1600" dirty="0" smtClean="0"/>
            <a:t>Fall 2013</a:t>
          </a:r>
        </a:p>
        <a:p>
          <a:r>
            <a:rPr lang="en-US" sz="1600" dirty="0" smtClean="0"/>
            <a:t>(3</a:t>
          </a:r>
          <a:r>
            <a:rPr lang="en-US" sz="1600" baseline="30000" dirty="0" smtClean="0"/>
            <a:t>rd</a:t>
          </a:r>
          <a:r>
            <a:rPr lang="en-US" sz="1600" dirty="0" smtClean="0"/>
            <a:t> year)</a:t>
          </a:r>
          <a:endParaRPr lang="en-US" sz="1600" dirty="0"/>
        </a:p>
      </dgm:t>
    </dgm:pt>
    <dgm:pt modelId="{2F26239E-9C6E-8143-8B17-8715631B7754}" type="parTrans" cxnId="{59F109AB-91B3-F843-B46C-0D09568EA395}">
      <dgm:prSet/>
      <dgm:spPr/>
      <dgm:t>
        <a:bodyPr/>
        <a:lstStyle/>
        <a:p>
          <a:endParaRPr lang="en-US" sz="1600"/>
        </a:p>
      </dgm:t>
    </dgm:pt>
    <dgm:pt modelId="{31F2B9E1-FF5E-D34D-BEDA-4C9AB86D8095}" type="sibTrans" cxnId="{59F109AB-91B3-F843-B46C-0D09568EA395}">
      <dgm:prSet/>
      <dgm:spPr/>
      <dgm:t>
        <a:bodyPr/>
        <a:lstStyle/>
        <a:p>
          <a:endParaRPr lang="en-US" sz="1600"/>
        </a:p>
      </dgm:t>
    </dgm:pt>
    <dgm:pt modelId="{41A490A2-519D-AF44-A671-21645CF6D3B6}">
      <dgm:prSet phldrT="[Text]" custT="1"/>
      <dgm:spPr/>
      <dgm:t>
        <a:bodyPr/>
        <a:lstStyle/>
        <a:p>
          <a:pPr lvl="0" algn="l" defTabSz="844550">
            <a:lnSpc>
              <a:spcPct val="90000"/>
            </a:lnSpc>
            <a:spcBef>
              <a:spcPct val="0"/>
            </a:spcBef>
            <a:spcAft>
              <a:spcPct val="35000"/>
            </a:spcAft>
          </a:pPr>
          <a:r>
            <a:rPr lang="en-US" sz="1600" baseline="0" dirty="0" smtClean="0"/>
            <a:t>Spring 2016</a:t>
          </a:r>
        </a:p>
        <a:p>
          <a:pPr lvl="0" algn="l" defTabSz="844550">
            <a:lnSpc>
              <a:spcPct val="90000"/>
            </a:lnSpc>
            <a:spcBef>
              <a:spcPct val="0"/>
            </a:spcBef>
            <a:spcAft>
              <a:spcPct val="35000"/>
            </a:spcAft>
          </a:pPr>
          <a:endParaRPr lang="en-US" sz="1600" dirty="0" smtClean="0"/>
        </a:p>
      </dgm:t>
    </dgm:pt>
    <dgm:pt modelId="{DAA64078-1647-A748-949A-25D0E40B4F29}" type="parTrans" cxnId="{7E061E30-24A9-9541-A4F2-0BB21F2AFF33}">
      <dgm:prSet/>
      <dgm:spPr/>
      <dgm:t>
        <a:bodyPr/>
        <a:lstStyle/>
        <a:p>
          <a:endParaRPr lang="en-US" sz="1600"/>
        </a:p>
      </dgm:t>
    </dgm:pt>
    <dgm:pt modelId="{A66BBC2D-CB97-CE4F-B8CF-D81B38B5E914}" type="sibTrans" cxnId="{7E061E30-24A9-9541-A4F2-0BB21F2AFF33}">
      <dgm:prSet/>
      <dgm:spPr/>
      <dgm:t>
        <a:bodyPr/>
        <a:lstStyle/>
        <a:p>
          <a:endParaRPr lang="en-US" sz="1600"/>
        </a:p>
      </dgm:t>
    </dgm:pt>
    <dgm:pt modelId="{3E66EBDA-1608-4447-B1B8-2C2B24E625A8}">
      <dgm:prSet custT="1"/>
      <dgm:spPr/>
      <dgm:t>
        <a:bodyPr/>
        <a:lstStyle/>
        <a:p>
          <a:r>
            <a:rPr lang="en-US" sz="1600" dirty="0" smtClean="0"/>
            <a:t>Fall 2015</a:t>
          </a:r>
        </a:p>
        <a:p>
          <a:r>
            <a:rPr lang="en-US" sz="1600" dirty="0" smtClean="0"/>
            <a:t>(5</a:t>
          </a:r>
          <a:r>
            <a:rPr lang="en-US" sz="1600" baseline="30000" dirty="0" smtClean="0"/>
            <a:t>th</a:t>
          </a:r>
          <a:r>
            <a:rPr lang="en-US" sz="1600" dirty="0" smtClean="0"/>
            <a:t> year)</a:t>
          </a:r>
          <a:endParaRPr lang="en-US" sz="1600" dirty="0"/>
        </a:p>
      </dgm:t>
    </dgm:pt>
    <dgm:pt modelId="{40E0BAE5-B638-4347-837D-53873427BFF4}" type="parTrans" cxnId="{045AB048-2BB8-FF43-8D5F-F4D02D9FD46C}">
      <dgm:prSet/>
      <dgm:spPr/>
      <dgm:t>
        <a:bodyPr/>
        <a:lstStyle/>
        <a:p>
          <a:endParaRPr lang="en-US" sz="1600"/>
        </a:p>
      </dgm:t>
    </dgm:pt>
    <dgm:pt modelId="{8C815860-4D5A-B746-A6C3-9FE1A4E6C7EC}" type="sibTrans" cxnId="{045AB048-2BB8-FF43-8D5F-F4D02D9FD46C}">
      <dgm:prSet/>
      <dgm:spPr/>
      <dgm:t>
        <a:bodyPr/>
        <a:lstStyle/>
        <a:p>
          <a:endParaRPr lang="en-US" sz="1600"/>
        </a:p>
      </dgm:t>
    </dgm:pt>
    <dgm:pt modelId="{18AFFD78-0A50-734A-9883-4A09D06299DC}">
      <dgm:prSet custT="1"/>
      <dgm:spPr/>
      <dgm:t>
        <a:bodyPr/>
        <a:lstStyle/>
        <a:p>
          <a:r>
            <a:rPr lang="en-US" sz="1600" dirty="0" smtClean="0"/>
            <a:t>Fall 2012</a:t>
          </a:r>
        </a:p>
        <a:p>
          <a:r>
            <a:rPr lang="en-US" sz="1600" dirty="0" smtClean="0"/>
            <a:t>(2</a:t>
          </a:r>
          <a:r>
            <a:rPr lang="en-US" sz="1600" baseline="30000" dirty="0" smtClean="0"/>
            <a:t>nd</a:t>
          </a:r>
          <a:r>
            <a:rPr lang="en-US" sz="1600" dirty="0" smtClean="0"/>
            <a:t> year)</a:t>
          </a:r>
          <a:endParaRPr lang="en-US" sz="1600" dirty="0"/>
        </a:p>
      </dgm:t>
    </dgm:pt>
    <dgm:pt modelId="{289F11A9-ACFE-1648-BC18-617B3809163F}" type="parTrans" cxnId="{112F8F13-6547-D546-9252-C7EAE4AB07D5}">
      <dgm:prSet/>
      <dgm:spPr/>
      <dgm:t>
        <a:bodyPr/>
        <a:lstStyle/>
        <a:p>
          <a:endParaRPr lang="en-US" sz="1600"/>
        </a:p>
      </dgm:t>
    </dgm:pt>
    <dgm:pt modelId="{967EE32B-5609-8C45-87F5-9D1D6EEA09D4}" type="sibTrans" cxnId="{112F8F13-6547-D546-9252-C7EAE4AB07D5}">
      <dgm:prSet/>
      <dgm:spPr/>
      <dgm:t>
        <a:bodyPr/>
        <a:lstStyle/>
        <a:p>
          <a:endParaRPr lang="en-US" sz="1600"/>
        </a:p>
      </dgm:t>
    </dgm:pt>
    <dgm:pt modelId="{AE74B80C-B3E8-8548-9731-3ECD738038D8}">
      <dgm:prSet custT="1"/>
      <dgm:spPr/>
      <dgm:t>
        <a:bodyPr/>
        <a:lstStyle/>
        <a:p>
          <a:r>
            <a:rPr lang="en-US" sz="1600" dirty="0" smtClean="0"/>
            <a:t>Fall 2014</a:t>
          </a:r>
        </a:p>
        <a:p>
          <a:r>
            <a:rPr lang="en-US" sz="1600" dirty="0" smtClean="0"/>
            <a:t>(4</a:t>
          </a:r>
          <a:r>
            <a:rPr lang="en-US" sz="1600" baseline="30000" dirty="0" smtClean="0"/>
            <a:t>th</a:t>
          </a:r>
          <a:r>
            <a:rPr lang="en-US" sz="1600" dirty="0" smtClean="0"/>
            <a:t> year)</a:t>
          </a:r>
          <a:endParaRPr lang="en-US" sz="1600" dirty="0"/>
        </a:p>
      </dgm:t>
    </dgm:pt>
    <dgm:pt modelId="{C7323C1C-973D-5D42-A76B-7DC8847BDBBB}" type="parTrans" cxnId="{E88974A0-6299-0044-B354-9FF77CB41E1D}">
      <dgm:prSet/>
      <dgm:spPr/>
      <dgm:t>
        <a:bodyPr/>
        <a:lstStyle/>
        <a:p>
          <a:endParaRPr lang="en-US" sz="1600"/>
        </a:p>
      </dgm:t>
    </dgm:pt>
    <dgm:pt modelId="{A0135124-1F73-934F-9DDF-BDB28187D620}" type="sibTrans" cxnId="{E88974A0-6299-0044-B354-9FF77CB41E1D}">
      <dgm:prSet/>
      <dgm:spPr/>
      <dgm:t>
        <a:bodyPr/>
        <a:lstStyle/>
        <a:p>
          <a:endParaRPr lang="en-US" sz="1600"/>
        </a:p>
      </dgm:t>
    </dgm:pt>
    <dgm:pt modelId="{9AAE597D-248B-4647-B5ED-D182D49E17CC}">
      <dgm:prSet custT="1"/>
      <dgm:spPr/>
      <dgm:t>
        <a:bodyPr/>
        <a:lstStyle/>
        <a:p>
          <a:r>
            <a:rPr lang="en-US" sz="1600" dirty="0" smtClean="0"/>
            <a:t>Spring 2012</a:t>
          </a:r>
          <a:endParaRPr lang="en-US" sz="1600" dirty="0"/>
        </a:p>
      </dgm:t>
    </dgm:pt>
    <dgm:pt modelId="{2A5E2D08-7628-064C-8AF7-D5FF6EDECA3C}" type="parTrans" cxnId="{012B8D97-ABC1-6A44-A4F5-65BE148867FB}">
      <dgm:prSet/>
      <dgm:spPr/>
      <dgm:t>
        <a:bodyPr/>
        <a:lstStyle/>
        <a:p>
          <a:endParaRPr lang="en-US" sz="1600"/>
        </a:p>
      </dgm:t>
    </dgm:pt>
    <dgm:pt modelId="{E69D7552-6A31-6E4E-AAF1-24EE2BD058B7}" type="sibTrans" cxnId="{012B8D97-ABC1-6A44-A4F5-65BE148867FB}">
      <dgm:prSet/>
      <dgm:spPr/>
      <dgm:t>
        <a:bodyPr/>
        <a:lstStyle/>
        <a:p>
          <a:endParaRPr lang="en-US" sz="1600"/>
        </a:p>
      </dgm:t>
    </dgm:pt>
    <dgm:pt modelId="{D55EB074-7F91-8D43-A344-E2A7D6333260}">
      <dgm:prSet custT="1"/>
      <dgm:spPr/>
      <dgm:t>
        <a:bodyPr/>
        <a:lstStyle/>
        <a:p>
          <a:r>
            <a:rPr lang="en-US" sz="1600" dirty="0" smtClean="0"/>
            <a:t>Spring 2014</a:t>
          </a:r>
          <a:endParaRPr lang="en-US" sz="1600" dirty="0"/>
        </a:p>
      </dgm:t>
    </dgm:pt>
    <dgm:pt modelId="{6CB7379A-8BD5-ED40-8208-763636ED2D94}" type="parTrans" cxnId="{0E20A442-AA90-A54B-BD41-5C0E5714C334}">
      <dgm:prSet/>
      <dgm:spPr/>
      <dgm:t>
        <a:bodyPr/>
        <a:lstStyle/>
        <a:p>
          <a:endParaRPr lang="en-US" sz="1600"/>
        </a:p>
      </dgm:t>
    </dgm:pt>
    <dgm:pt modelId="{812A10E4-D8F9-874B-B8DB-762069FBC4BB}" type="sibTrans" cxnId="{0E20A442-AA90-A54B-BD41-5C0E5714C334}">
      <dgm:prSet/>
      <dgm:spPr/>
      <dgm:t>
        <a:bodyPr/>
        <a:lstStyle/>
        <a:p>
          <a:endParaRPr lang="en-US" sz="1600"/>
        </a:p>
      </dgm:t>
    </dgm:pt>
    <dgm:pt modelId="{E556D638-B36A-3A41-8835-1231FC4EB1A3}">
      <dgm:prSet custT="1"/>
      <dgm:spPr/>
      <dgm:t>
        <a:bodyPr/>
        <a:lstStyle/>
        <a:p>
          <a:r>
            <a:rPr lang="en-US" sz="1600" dirty="0" smtClean="0"/>
            <a:t>Spring 2013</a:t>
          </a:r>
          <a:endParaRPr lang="en-US" sz="1600" dirty="0"/>
        </a:p>
      </dgm:t>
    </dgm:pt>
    <dgm:pt modelId="{16EE634B-922E-EB46-8C74-765A70904ED3}" type="parTrans" cxnId="{8A757E8A-9289-9443-A21D-A87227FCC79F}">
      <dgm:prSet/>
      <dgm:spPr/>
      <dgm:t>
        <a:bodyPr/>
        <a:lstStyle/>
        <a:p>
          <a:endParaRPr lang="en-US" sz="1600"/>
        </a:p>
      </dgm:t>
    </dgm:pt>
    <dgm:pt modelId="{5DDFA6A1-2A8E-0B44-9ACF-8617B9F7A426}" type="sibTrans" cxnId="{8A757E8A-9289-9443-A21D-A87227FCC79F}">
      <dgm:prSet/>
      <dgm:spPr/>
      <dgm:t>
        <a:bodyPr/>
        <a:lstStyle/>
        <a:p>
          <a:endParaRPr lang="en-US" sz="1600"/>
        </a:p>
      </dgm:t>
    </dgm:pt>
    <dgm:pt modelId="{AE5E020E-9C68-3145-A928-04B68BDD2FFB}">
      <dgm:prSet custT="1"/>
      <dgm:spPr/>
      <dgm:t>
        <a:bodyPr/>
        <a:lstStyle/>
        <a:p>
          <a:r>
            <a:rPr lang="en-US" sz="1600" dirty="0" smtClean="0"/>
            <a:t>Spring 2015</a:t>
          </a:r>
          <a:endParaRPr lang="en-US" sz="1600" dirty="0"/>
        </a:p>
      </dgm:t>
    </dgm:pt>
    <dgm:pt modelId="{CA3F8CF0-9D88-FD4C-B183-C9DE9543DEAB}" type="parTrans" cxnId="{4A04E0A1-3AA5-5142-B12B-2F9B2924FF82}">
      <dgm:prSet/>
      <dgm:spPr/>
      <dgm:t>
        <a:bodyPr/>
        <a:lstStyle/>
        <a:p>
          <a:endParaRPr lang="en-US" sz="1600"/>
        </a:p>
      </dgm:t>
    </dgm:pt>
    <dgm:pt modelId="{59E6F55F-A785-6947-9684-B35A630D4D72}" type="sibTrans" cxnId="{4A04E0A1-3AA5-5142-B12B-2F9B2924FF82}">
      <dgm:prSet/>
      <dgm:spPr/>
      <dgm:t>
        <a:bodyPr/>
        <a:lstStyle/>
        <a:p>
          <a:endParaRPr lang="en-US" sz="1600"/>
        </a:p>
      </dgm:t>
    </dgm:pt>
    <dgm:pt modelId="{755568E6-FE9C-4243-AD37-D1E5C06BEC65}" type="pres">
      <dgm:prSet presAssocID="{9277C71B-1511-EA4D-98AA-F0B32F73C270}" presName="Name0" presStyleCnt="0">
        <dgm:presLayoutVars>
          <dgm:dir/>
          <dgm:resizeHandles val="exact"/>
        </dgm:presLayoutVars>
      </dgm:prSet>
      <dgm:spPr/>
      <dgm:t>
        <a:bodyPr/>
        <a:lstStyle/>
        <a:p>
          <a:endParaRPr lang="en-US"/>
        </a:p>
      </dgm:t>
    </dgm:pt>
    <dgm:pt modelId="{8B291DA2-A910-DE4A-B78C-3743E9CA7EC4}" type="pres">
      <dgm:prSet presAssocID="{9277C71B-1511-EA4D-98AA-F0B32F73C270}" presName="arrow" presStyleLbl="bgShp" presStyleIdx="0" presStyleCnt="1"/>
      <dgm:spPr/>
    </dgm:pt>
    <dgm:pt modelId="{69E4C19B-89A0-1446-8FDD-1888169EF13C}" type="pres">
      <dgm:prSet presAssocID="{9277C71B-1511-EA4D-98AA-F0B32F73C270}" presName="points" presStyleCnt="0"/>
      <dgm:spPr/>
    </dgm:pt>
    <dgm:pt modelId="{17F62476-ED72-794E-8A9A-FDB7FA97037D}" type="pres">
      <dgm:prSet presAssocID="{3D0B8208-7308-CA45-8D9B-E803CFDED966}" presName="compositeA" presStyleCnt="0"/>
      <dgm:spPr/>
    </dgm:pt>
    <dgm:pt modelId="{1B8D9683-DD4C-094C-9465-984844920CAA}" type="pres">
      <dgm:prSet presAssocID="{3D0B8208-7308-CA45-8D9B-E803CFDED966}" presName="textA" presStyleLbl="revTx" presStyleIdx="0" presStyleCnt="10">
        <dgm:presLayoutVars>
          <dgm:bulletEnabled val="1"/>
        </dgm:presLayoutVars>
      </dgm:prSet>
      <dgm:spPr/>
      <dgm:t>
        <a:bodyPr/>
        <a:lstStyle/>
        <a:p>
          <a:endParaRPr lang="en-US"/>
        </a:p>
      </dgm:t>
    </dgm:pt>
    <dgm:pt modelId="{D2EAE743-7C7C-1B4C-B83C-BCB7EBE39B70}" type="pres">
      <dgm:prSet presAssocID="{3D0B8208-7308-CA45-8D9B-E803CFDED966}" presName="circleA" presStyleLbl="node1" presStyleIdx="0" presStyleCnt="10"/>
      <dgm:spPr/>
    </dgm:pt>
    <dgm:pt modelId="{0B9CDDD2-288F-2B45-8D04-D86273545690}" type="pres">
      <dgm:prSet presAssocID="{3D0B8208-7308-CA45-8D9B-E803CFDED966}" presName="spaceA" presStyleCnt="0"/>
      <dgm:spPr/>
    </dgm:pt>
    <dgm:pt modelId="{D3D8DC2E-7A80-9649-8BE3-34D515C9D344}" type="pres">
      <dgm:prSet presAssocID="{77732B1B-6554-E148-873E-34DDE1169395}" presName="space" presStyleCnt="0"/>
      <dgm:spPr/>
    </dgm:pt>
    <dgm:pt modelId="{F69DB110-AF08-4C4E-AEC9-01E3AF9D7546}" type="pres">
      <dgm:prSet presAssocID="{9AAE597D-248B-4647-B5ED-D182D49E17CC}" presName="compositeB" presStyleCnt="0"/>
      <dgm:spPr/>
    </dgm:pt>
    <dgm:pt modelId="{3EE630C0-5FCB-4444-9306-91ADB66156E3}" type="pres">
      <dgm:prSet presAssocID="{9AAE597D-248B-4647-B5ED-D182D49E17CC}" presName="textB" presStyleLbl="revTx" presStyleIdx="1" presStyleCnt="10">
        <dgm:presLayoutVars>
          <dgm:bulletEnabled val="1"/>
        </dgm:presLayoutVars>
      </dgm:prSet>
      <dgm:spPr/>
      <dgm:t>
        <a:bodyPr/>
        <a:lstStyle/>
        <a:p>
          <a:endParaRPr lang="en-US"/>
        </a:p>
      </dgm:t>
    </dgm:pt>
    <dgm:pt modelId="{542C7E9B-DC2E-BB49-AF99-75970840B502}" type="pres">
      <dgm:prSet presAssocID="{9AAE597D-248B-4647-B5ED-D182D49E17CC}" presName="circleB" presStyleLbl="node1" presStyleIdx="1" presStyleCnt="10"/>
      <dgm:spPr/>
    </dgm:pt>
    <dgm:pt modelId="{36ABFE01-E5E4-B34F-838C-18B5B5C6A622}" type="pres">
      <dgm:prSet presAssocID="{9AAE597D-248B-4647-B5ED-D182D49E17CC}" presName="spaceB" presStyleCnt="0"/>
      <dgm:spPr/>
    </dgm:pt>
    <dgm:pt modelId="{CC1CE5EA-9070-E74B-8CEF-838BA297D02B}" type="pres">
      <dgm:prSet presAssocID="{E69D7552-6A31-6E4E-AAF1-24EE2BD058B7}" presName="space" presStyleCnt="0"/>
      <dgm:spPr/>
    </dgm:pt>
    <dgm:pt modelId="{651E9C8D-87C5-844B-A90A-A3C5396B10BF}" type="pres">
      <dgm:prSet presAssocID="{18AFFD78-0A50-734A-9883-4A09D06299DC}" presName="compositeA" presStyleCnt="0"/>
      <dgm:spPr/>
    </dgm:pt>
    <dgm:pt modelId="{3E939166-6B7F-0441-BD5D-1EA8E9934B37}" type="pres">
      <dgm:prSet presAssocID="{18AFFD78-0A50-734A-9883-4A09D06299DC}" presName="textA" presStyleLbl="revTx" presStyleIdx="2" presStyleCnt="10">
        <dgm:presLayoutVars>
          <dgm:bulletEnabled val="1"/>
        </dgm:presLayoutVars>
      </dgm:prSet>
      <dgm:spPr/>
      <dgm:t>
        <a:bodyPr/>
        <a:lstStyle/>
        <a:p>
          <a:endParaRPr lang="en-US"/>
        </a:p>
      </dgm:t>
    </dgm:pt>
    <dgm:pt modelId="{ECD29047-C88C-704A-9F76-E0465EA4EE79}" type="pres">
      <dgm:prSet presAssocID="{18AFFD78-0A50-734A-9883-4A09D06299DC}" presName="circleA" presStyleLbl="node1" presStyleIdx="2" presStyleCnt="10"/>
      <dgm:spPr/>
    </dgm:pt>
    <dgm:pt modelId="{84E9F6E4-D9D7-DA43-AD70-06529D141A30}" type="pres">
      <dgm:prSet presAssocID="{18AFFD78-0A50-734A-9883-4A09D06299DC}" presName="spaceA" presStyleCnt="0"/>
      <dgm:spPr/>
    </dgm:pt>
    <dgm:pt modelId="{9D4DECCF-75CF-B04E-8019-53B3625BC684}" type="pres">
      <dgm:prSet presAssocID="{967EE32B-5609-8C45-87F5-9D1D6EEA09D4}" presName="space" presStyleCnt="0"/>
      <dgm:spPr/>
    </dgm:pt>
    <dgm:pt modelId="{FE659067-A895-0F44-9E98-9E260996E910}" type="pres">
      <dgm:prSet presAssocID="{E556D638-B36A-3A41-8835-1231FC4EB1A3}" presName="compositeB" presStyleCnt="0"/>
      <dgm:spPr/>
    </dgm:pt>
    <dgm:pt modelId="{65B88A15-4832-6B40-888A-DDA5402ADE47}" type="pres">
      <dgm:prSet presAssocID="{E556D638-B36A-3A41-8835-1231FC4EB1A3}" presName="textB" presStyleLbl="revTx" presStyleIdx="3" presStyleCnt="10">
        <dgm:presLayoutVars>
          <dgm:bulletEnabled val="1"/>
        </dgm:presLayoutVars>
      </dgm:prSet>
      <dgm:spPr/>
      <dgm:t>
        <a:bodyPr/>
        <a:lstStyle/>
        <a:p>
          <a:endParaRPr lang="en-US"/>
        </a:p>
      </dgm:t>
    </dgm:pt>
    <dgm:pt modelId="{C0ABAF4A-5036-5740-9B02-8CE4FA4BC4A4}" type="pres">
      <dgm:prSet presAssocID="{E556D638-B36A-3A41-8835-1231FC4EB1A3}" presName="circleB" presStyleLbl="node1" presStyleIdx="3" presStyleCnt="10"/>
      <dgm:spPr/>
    </dgm:pt>
    <dgm:pt modelId="{7B6E6778-DA2F-4F48-AD8D-5631F735E539}" type="pres">
      <dgm:prSet presAssocID="{E556D638-B36A-3A41-8835-1231FC4EB1A3}" presName="spaceB" presStyleCnt="0"/>
      <dgm:spPr/>
    </dgm:pt>
    <dgm:pt modelId="{CC49309A-1B56-6E40-AB8B-D2806E40C916}" type="pres">
      <dgm:prSet presAssocID="{5DDFA6A1-2A8E-0B44-9ACF-8617B9F7A426}" presName="space" presStyleCnt="0"/>
      <dgm:spPr/>
    </dgm:pt>
    <dgm:pt modelId="{3E9AB7DA-DA65-C44B-AD8B-EC667B6D1886}" type="pres">
      <dgm:prSet presAssocID="{28C8CF04-EF8B-964D-B42E-EA8D531903D2}" presName="compositeA" presStyleCnt="0"/>
      <dgm:spPr/>
    </dgm:pt>
    <dgm:pt modelId="{5A648200-5AE9-6843-9452-E7AE2E4ADC28}" type="pres">
      <dgm:prSet presAssocID="{28C8CF04-EF8B-964D-B42E-EA8D531903D2}" presName="textA" presStyleLbl="revTx" presStyleIdx="4" presStyleCnt="10">
        <dgm:presLayoutVars>
          <dgm:bulletEnabled val="1"/>
        </dgm:presLayoutVars>
      </dgm:prSet>
      <dgm:spPr/>
      <dgm:t>
        <a:bodyPr/>
        <a:lstStyle/>
        <a:p>
          <a:endParaRPr lang="en-US"/>
        </a:p>
      </dgm:t>
    </dgm:pt>
    <dgm:pt modelId="{A64B2C26-5E6A-C741-849D-5AD203BA27DE}" type="pres">
      <dgm:prSet presAssocID="{28C8CF04-EF8B-964D-B42E-EA8D531903D2}" presName="circleA" presStyleLbl="node1" presStyleIdx="4" presStyleCnt="10"/>
      <dgm:spPr/>
    </dgm:pt>
    <dgm:pt modelId="{A9FFB642-A4B0-3345-9136-E22633697E0E}" type="pres">
      <dgm:prSet presAssocID="{28C8CF04-EF8B-964D-B42E-EA8D531903D2}" presName="spaceA" presStyleCnt="0"/>
      <dgm:spPr/>
    </dgm:pt>
    <dgm:pt modelId="{6A0B807C-E971-0448-9AA8-2085EDE58751}" type="pres">
      <dgm:prSet presAssocID="{31F2B9E1-FF5E-D34D-BEDA-4C9AB86D8095}" presName="space" presStyleCnt="0"/>
      <dgm:spPr/>
    </dgm:pt>
    <dgm:pt modelId="{A8640FD8-006F-BA40-AF49-12BC3788CF78}" type="pres">
      <dgm:prSet presAssocID="{D55EB074-7F91-8D43-A344-E2A7D6333260}" presName="compositeB" presStyleCnt="0"/>
      <dgm:spPr/>
    </dgm:pt>
    <dgm:pt modelId="{4C89E966-E61B-684B-9ACE-CDD960F9829E}" type="pres">
      <dgm:prSet presAssocID="{D55EB074-7F91-8D43-A344-E2A7D6333260}" presName="textB" presStyleLbl="revTx" presStyleIdx="5" presStyleCnt="10">
        <dgm:presLayoutVars>
          <dgm:bulletEnabled val="1"/>
        </dgm:presLayoutVars>
      </dgm:prSet>
      <dgm:spPr/>
      <dgm:t>
        <a:bodyPr/>
        <a:lstStyle/>
        <a:p>
          <a:endParaRPr lang="en-US"/>
        </a:p>
      </dgm:t>
    </dgm:pt>
    <dgm:pt modelId="{0B7979CE-FB31-3342-BA4D-09A41942E313}" type="pres">
      <dgm:prSet presAssocID="{D55EB074-7F91-8D43-A344-E2A7D6333260}" presName="circleB" presStyleLbl="node1" presStyleIdx="5" presStyleCnt="10"/>
      <dgm:spPr/>
    </dgm:pt>
    <dgm:pt modelId="{08FD7736-354C-434A-81F3-A71A5EB86F4B}" type="pres">
      <dgm:prSet presAssocID="{D55EB074-7F91-8D43-A344-E2A7D6333260}" presName="spaceB" presStyleCnt="0"/>
      <dgm:spPr/>
    </dgm:pt>
    <dgm:pt modelId="{AB723BA4-8A15-054F-B354-1CBDD52D74F5}" type="pres">
      <dgm:prSet presAssocID="{812A10E4-D8F9-874B-B8DB-762069FBC4BB}" presName="space" presStyleCnt="0"/>
      <dgm:spPr/>
    </dgm:pt>
    <dgm:pt modelId="{67A738D1-4AD8-154E-BDA8-1389FD7EF7FE}" type="pres">
      <dgm:prSet presAssocID="{AE74B80C-B3E8-8548-9731-3ECD738038D8}" presName="compositeA" presStyleCnt="0"/>
      <dgm:spPr/>
    </dgm:pt>
    <dgm:pt modelId="{E06353E3-123E-9245-8F63-F28C6D913590}" type="pres">
      <dgm:prSet presAssocID="{AE74B80C-B3E8-8548-9731-3ECD738038D8}" presName="textA" presStyleLbl="revTx" presStyleIdx="6" presStyleCnt="10">
        <dgm:presLayoutVars>
          <dgm:bulletEnabled val="1"/>
        </dgm:presLayoutVars>
      </dgm:prSet>
      <dgm:spPr/>
      <dgm:t>
        <a:bodyPr/>
        <a:lstStyle/>
        <a:p>
          <a:endParaRPr lang="en-US"/>
        </a:p>
      </dgm:t>
    </dgm:pt>
    <dgm:pt modelId="{64BB239D-3901-954D-BD5D-56F478C1F6E8}" type="pres">
      <dgm:prSet presAssocID="{AE74B80C-B3E8-8548-9731-3ECD738038D8}" presName="circleA" presStyleLbl="node1" presStyleIdx="6" presStyleCnt="10"/>
      <dgm:spPr/>
    </dgm:pt>
    <dgm:pt modelId="{268066AD-C111-2840-9BD6-BAC62EE04FE2}" type="pres">
      <dgm:prSet presAssocID="{AE74B80C-B3E8-8548-9731-3ECD738038D8}" presName="spaceA" presStyleCnt="0"/>
      <dgm:spPr/>
    </dgm:pt>
    <dgm:pt modelId="{CC4742BE-AA0E-A549-B514-29F8CF3F2397}" type="pres">
      <dgm:prSet presAssocID="{A0135124-1F73-934F-9DDF-BDB28187D620}" presName="space" presStyleCnt="0"/>
      <dgm:spPr/>
    </dgm:pt>
    <dgm:pt modelId="{5199E28F-3F59-C644-9ED9-99D4CD2A86C7}" type="pres">
      <dgm:prSet presAssocID="{AE5E020E-9C68-3145-A928-04B68BDD2FFB}" presName="compositeB" presStyleCnt="0"/>
      <dgm:spPr/>
    </dgm:pt>
    <dgm:pt modelId="{AAB3224F-CA81-0447-BCD4-F51F0B14997B}" type="pres">
      <dgm:prSet presAssocID="{AE5E020E-9C68-3145-A928-04B68BDD2FFB}" presName="textB" presStyleLbl="revTx" presStyleIdx="7" presStyleCnt="10">
        <dgm:presLayoutVars>
          <dgm:bulletEnabled val="1"/>
        </dgm:presLayoutVars>
      </dgm:prSet>
      <dgm:spPr/>
      <dgm:t>
        <a:bodyPr/>
        <a:lstStyle/>
        <a:p>
          <a:endParaRPr lang="en-US"/>
        </a:p>
      </dgm:t>
    </dgm:pt>
    <dgm:pt modelId="{DE45DB7C-1C91-C546-A7DB-A2C648776258}" type="pres">
      <dgm:prSet presAssocID="{AE5E020E-9C68-3145-A928-04B68BDD2FFB}" presName="circleB" presStyleLbl="node1" presStyleIdx="7" presStyleCnt="10"/>
      <dgm:spPr/>
    </dgm:pt>
    <dgm:pt modelId="{A92FC556-3A07-C14D-B443-C555AB607806}" type="pres">
      <dgm:prSet presAssocID="{AE5E020E-9C68-3145-A928-04B68BDD2FFB}" presName="spaceB" presStyleCnt="0"/>
      <dgm:spPr/>
    </dgm:pt>
    <dgm:pt modelId="{1BAB4AE4-951F-6D4A-9E01-E6E5A1DC836C}" type="pres">
      <dgm:prSet presAssocID="{59E6F55F-A785-6947-9684-B35A630D4D72}" presName="space" presStyleCnt="0"/>
      <dgm:spPr/>
    </dgm:pt>
    <dgm:pt modelId="{CD69044A-375F-EE4E-8C0A-834541CE4C97}" type="pres">
      <dgm:prSet presAssocID="{3E66EBDA-1608-4447-B1B8-2C2B24E625A8}" presName="compositeA" presStyleCnt="0"/>
      <dgm:spPr/>
    </dgm:pt>
    <dgm:pt modelId="{400A8A59-0A3D-1A4C-852A-71CB129BA5CC}" type="pres">
      <dgm:prSet presAssocID="{3E66EBDA-1608-4447-B1B8-2C2B24E625A8}" presName="textA" presStyleLbl="revTx" presStyleIdx="8" presStyleCnt="10">
        <dgm:presLayoutVars>
          <dgm:bulletEnabled val="1"/>
        </dgm:presLayoutVars>
      </dgm:prSet>
      <dgm:spPr/>
      <dgm:t>
        <a:bodyPr/>
        <a:lstStyle/>
        <a:p>
          <a:endParaRPr lang="en-US"/>
        </a:p>
      </dgm:t>
    </dgm:pt>
    <dgm:pt modelId="{50764F9F-2AC7-0E41-8799-863632763332}" type="pres">
      <dgm:prSet presAssocID="{3E66EBDA-1608-4447-B1B8-2C2B24E625A8}" presName="circleA" presStyleLbl="node1" presStyleIdx="8" presStyleCnt="10"/>
      <dgm:spPr/>
    </dgm:pt>
    <dgm:pt modelId="{03E8DBCB-4C26-EC4D-8B10-E63860DBAE48}" type="pres">
      <dgm:prSet presAssocID="{3E66EBDA-1608-4447-B1B8-2C2B24E625A8}" presName="spaceA" presStyleCnt="0"/>
      <dgm:spPr/>
    </dgm:pt>
    <dgm:pt modelId="{F410280B-6743-C745-9F29-7DEC12C35B44}" type="pres">
      <dgm:prSet presAssocID="{8C815860-4D5A-B746-A6C3-9FE1A4E6C7EC}" presName="space" presStyleCnt="0"/>
      <dgm:spPr/>
    </dgm:pt>
    <dgm:pt modelId="{EB7AF480-05FE-4545-A9D2-BE29D2890478}" type="pres">
      <dgm:prSet presAssocID="{41A490A2-519D-AF44-A671-21645CF6D3B6}" presName="compositeB" presStyleCnt="0"/>
      <dgm:spPr/>
    </dgm:pt>
    <dgm:pt modelId="{7468C0D4-6AA2-5642-A2A6-50F3BE782236}" type="pres">
      <dgm:prSet presAssocID="{41A490A2-519D-AF44-A671-21645CF6D3B6}" presName="textB" presStyleLbl="revTx" presStyleIdx="9" presStyleCnt="10">
        <dgm:presLayoutVars>
          <dgm:bulletEnabled val="1"/>
        </dgm:presLayoutVars>
      </dgm:prSet>
      <dgm:spPr/>
      <dgm:t>
        <a:bodyPr/>
        <a:lstStyle/>
        <a:p>
          <a:endParaRPr lang="en-US"/>
        </a:p>
      </dgm:t>
    </dgm:pt>
    <dgm:pt modelId="{14FB8900-ECAD-EF49-85A9-B8CBE3EA0556}" type="pres">
      <dgm:prSet presAssocID="{41A490A2-519D-AF44-A671-21645CF6D3B6}" presName="circleB" presStyleLbl="node1" presStyleIdx="9" presStyleCnt="10"/>
      <dgm:spPr/>
    </dgm:pt>
    <dgm:pt modelId="{194EF919-F49F-3F43-A597-8122C8A9E3D0}" type="pres">
      <dgm:prSet presAssocID="{41A490A2-519D-AF44-A671-21645CF6D3B6}" presName="spaceB" presStyleCnt="0"/>
      <dgm:spPr/>
    </dgm:pt>
  </dgm:ptLst>
  <dgm:cxnLst>
    <dgm:cxn modelId="{E88974A0-6299-0044-B354-9FF77CB41E1D}" srcId="{9277C71B-1511-EA4D-98AA-F0B32F73C270}" destId="{AE74B80C-B3E8-8548-9731-3ECD738038D8}" srcOrd="6" destOrd="0" parTransId="{C7323C1C-973D-5D42-A76B-7DC8847BDBBB}" sibTransId="{A0135124-1F73-934F-9DDF-BDB28187D620}"/>
    <dgm:cxn modelId="{012B8D97-ABC1-6A44-A4F5-65BE148867FB}" srcId="{9277C71B-1511-EA4D-98AA-F0B32F73C270}" destId="{9AAE597D-248B-4647-B5ED-D182D49E17CC}" srcOrd="1" destOrd="0" parTransId="{2A5E2D08-7628-064C-8AF7-D5FF6EDECA3C}" sibTransId="{E69D7552-6A31-6E4E-AAF1-24EE2BD058B7}"/>
    <dgm:cxn modelId="{045AB048-2BB8-FF43-8D5F-F4D02D9FD46C}" srcId="{9277C71B-1511-EA4D-98AA-F0B32F73C270}" destId="{3E66EBDA-1608-4447-B1B8-2C2B24E625A8}" srcOrd="8" destOrd="0" parTransId="{40E0BAE5-B638-4347-837D-53873427BFF4}" sibTransId="{8C815860-4D5A-B746-A6C3-9FE1A4E6C7EC}"/>
    <dgm:cxn modelId="{112F8F13-6547-D546-9252-C7EAE4AB07D5}" srcId="{9277C71B-1511-EA4D-98AA-F0B32F73C270}" destId="{18AFFD78-0A50-734A-9883-4A09D06299DC}" srcOrd="2" destOrd="0" parTransId="{289F11A9-ACFE-1648-BC18-617B3809163F}" sibTransId="{967EE32B-5609-8C45-87F5-9D1D6EEA09D4}"/>
    <dgm:cxn modelId="{0E20A442-AA90-A54B-BD41-5C0E5714C334}" srcId="{9277C71B-1511-EA4D-98AA-F0B32F73C270}" destId="{D55EB074-7F91-8D43-A344-E2A7D6333260}" srcOrd="5" destOrd="0" parTransId="{6CB7379A-8BD5-ED40-8208-763636ED2D94}" sibTransId="{812A10E4-D8F9-874B-B8DB-762069FBC4BB}"/>
    <dgm:cxn modelId="{3B6E6857-96E7-3241-B782-C7212EE4670F}" type="presOf" srcId="{41A490A2-519D-AF44-A671-21645CF6D3B6}" destId="{7468C0D4-6AA2-5642-A2A6-50F3BE782236}" srcOrd="0" destOrd="0" presId="urn:microsoft.com/office/officeart/2005/8/layout/hProcess11"/>
    <dgm:cxn modelId="{8A757E8A-9289-9443-A21D-A87227FCC79F}" srcId="{9277C71B-1511-EA4D-98AA-F0B32F73C270}" destId="{E556D638-B36A-3A41-8835-1231FC4EB1A3}" srcOrd="3" destOrd="0" parTransId="{16EE634B-922E-EB46-8C74-765A70904ED3}" sibTransId="{5DDFA6A1-2A8E-0B44-9ACF-8617B9F7A426}"/>
    <dgm:cxn modelId="{9C045C16-D754-244F-92CA-9BAB76189BDC}" type="presOf" srcId="{18AFFD78-0A50-734A-9883-4A09D06299DC}" destId="{3E939166-6B7F-0441-BD5D-1EA8E9934B37}" srcOrd="0" destOrd="0" presId="urn:microsoft.com/office/officeart/2005/8/layout/hProcess11"/>
    <dgm:cxn modelId="{8CFCB81A-92AE-C643-9B62-B53B46B718DD}" type="presOf" srcId="{AE5E020E-9C68-3145-A928-04B68BDD2FFB}" destId="{AAB3224F-CA81-0447-BCD4-F51F0B14997B}" srcOrd="0" destOrd="0" presId="urn:microsoft.com/office/officeart/2005/8/layout/hProcess11"/>
    <dgm:cxn modelId="{A3F48A51-E505-DC4E-A979-C889666927B8}" type="presOf" srcId="{3E66EBDA-1608-4447-B1B8-2C2B24E625A8}" destId="{400A8A59-0A3D-1A4C-852A-71CB129BA5CC}" srcOrd="0" destOrd="0" presId="urn:microsoft.com/office/officeart/2005/8/layout/hProcess11"/>
    <dgm:cxn modelId="{038CEF9C-E7C4-FE49-90CE-D3E0153962A4}" type="presOf" srcId="{9277C71B-1511-EA4D-98AA-F0B32F73C270}" destId="{755568E6-FE9C-4243-AD37-D1E5C06BEC65}" srcOrd="0" destOrd="0" presId="urn:microsoft.com/office/officeart/2005/8/layout/hProcess11"/>
    <dgm:cxn modelId="{8AFED5C6-1243-A64D-A042-B4DEE8B3D34F}" type="presOf" srcId="{3D0B8208-7308-CA45-8D9B-E803CFDED966}" destId="{1B8D9683-DD4C-094C-9465-984844920CAA}" srcOrd="0" destOrd="0" presId="urn:microsoft.com/office/officeart/2005/8/layout/hProcess11"/>
    <dgm:cxn modelId="{C3B7BB1B-7DAD-B740-A45D-9025D558585A}" type="presOf" srcId="{28C8CF04-EF8B-964D-B42E-EA8D531903D2}" destId="{5A648200-5AE9-6843-9452-E7AE2E4ADC28}" srcOrd="0" destOrd="0" presId="urn:microsoft.com/office/officeart/2005/8/layout/hProcess11"/>
    <dgm:cxn modelId="{4A04E0A1-3AA5-5142-B12B-2F9B2924FF82}" srcId="{9277C71B-1511-EA4D-98AA-F0B32F73C270}" destId="{AE5E020E-9C68-3145-A928-04B68BDD2FFB}" srcOrd="7" destOrd="0" parTransId="{CA3F8CF0-9D88-FD4C-B183-C9DE9543DEAB}" sibTransId="{59E6F55F-A785-6947-9684-B35A630D4D72}"/>
    <dgm:cxn modelId="{59F109AB-91B3-F843-B46C-0D09568EA395}" srcId="{9277C71B-1511-EA4D-98AA-F0B32F73C270}" destId="{28C8CF04-EF8B-964D-B42E-EA8D531903D2}" srcOrd="4" destOrd="0" parTransId="{2F26239E-9C6E-8143-8B17-8715631B7754}" sibTransId="{31F2B9E1-FF5E-D34D-BEDA-4C9AB86D8095}"/>
    <dgm:cxn modelId="{AA349013-0446-D043-ABF6-EE18264280B3}" type="presOf" srcId="{D55EB074-7F91-8D43-A344-E2A7D6333260}" destId="{4C89E966-E61B-684B-9ACE-CDD960F9829E}" srcOrd="0" destOrd="0" presId="urn:microsoft.com/office/officeart/2005/8/layout/hProcess11"/>
    <dgm:cxn modelId="{E5651EC7-C745-6C41-A86A-543514ED4538}" type="presOf" srcId="{9AAE597D-248B-4647-B5ED-D182D49E17CC}" destId="{3EE630C0-5FCB-4444-9306-91ADB66156E3}" srcOrd="0" destOrd="0" presId="urn:microsoft.com/office/officeart/2005/8/layout/hProcess11"/>
    <dgm:cxn modelId="{7E061E30-24A9-9541-A4F2-0BB21F2AFF33}" srcId="{9277C71B-1511-EA4D-98AA-F0B32F73C270}" destId="{41A490A2-519D-AF44-A671-21645CF6D3B6}" srcOrd="9" destOrd="0" parTransId="{DAA64078-1647-A748-949A-25D0E40B4F29}" sibTransId="{A66BBC2D-CB97-CE4F-B8CF-D81B38B5E914}"/>
    <dgm:cxn modelId="{3112B642-A744-E748-B3A8-C1F9D2FC11A6}" srcId="{9277C71B-1511-EA4D-98AA-F0B32F73C270}" destId="{3D0B8208-7308-CA45-8D9B-E803CFDED966}" srcOrd="0" destOrd="0" parTransId="{30478E61-F62A-2445-8E97-F4D463CAB3A8}" sibTransId="{77732B1B-6554-E148-873E-34DDE1169395}"/>
    <dgm:cxn modelId="{18C719A8-3770-0D42-91A4-FEEEF3015C50}" type="presOf" srcId="{E556D638-B36A-3A41-8835-1231FC4EB1A3}" destId="{65B88A15-4832-6B40-888A-DDA5402ADE47}" srcOrd="0" destOrd="0" presId="urn:microsoft.com/office/officeart/2005/8/layout/hProcess11"/>
    <dgm:cxn modelId="{94E12AF5-E1F7-F34E-9F28-873AB179EE48}" type="presOf" srcId="{AE74B80C-B3E8-8548-9731-3ECD738038D8}" destId="{E06353E3-123E-9245-8F63-F28C6D913590}" srcOrd="0" destOrd="0" presId="urn:microsoft.com/office/officeart/2005/8/layout/hProcess11"/>
    <dgm:cxn modelId="{5980972C-E930-8E4F-BDB8-C7E7F106874C}" type="presParOf" srcId="{755568E6-FE9C-4243-AD37-D1E5C06BEC65}" destId="{8B291DA2-A910-DE4A-B78C-3743E9CA7EC4}" srcOrd="0" destOrd="0" presId="urn:microsoft.com/office/officeart/2005/8/layout/hProcess11"/>
    <dgm:cxn modelId="{2F17FB9C-C29E-2B47-B8C1-896BA1264B0A}" type="presParOf" srcId="{755568E6-FE9C-4243-AD37-D1E5C06BEC65}" destId="{69E4C19B-89A0-1446-8FDD-1888169EF13C}" srcOrd="1" destOrd="0" presId="urn:microsoft.com/office/officeart/2005/8/layout/hProcess11"/>
    <dgm:cxn modelId="{A05C732B-C5FC-E047-B65F-F9379475B4F5}" type="presParOf" srcId="{69E4C19B-89A0-1446-8FDD-1888169EF13C}" destId="{17F62476-ED72-794E-8A9A-FDB7FA97037D}" srcOrd="0" destOrd="0" presId="urn:microsoft.com/office/officeart/2005/8/layout/hProcess11"/>
    <dgm:cxn modelId="{6A6CB20F-4ED5-904E-98EB-E841776D2171}" type="presParOf" srcId="{17F62476-ED72-794E-8A9A-FDB7FA97037D}" destId="{1B8D9683-DD4C-094C-9465-984844920CAA}" srcOrd="0" destOrd="0" presId="urn:microsoft.com/office/officeart/2005/8/layout/hProcess11"/>
    <dgm:cxn modelId="{9252F2BD-944B-2E49-9CB7-CBDA24213E36}" type="presParOf" srcId="{17F62476-ED72-794E-8A9A-FDB7FA97037D}" destId="{D2EAE743-7C7C-1B4C-B83C-BCB7EBE39B70}" srcOrd="1" destOrd="0" presId="urn:microsoft.com/office/officeart/2005/8/layout/hProcess11"/>
    <dgm:cxn modelId="{1916BDFB-7ED4-EB4F-BB98-497ECFF5EC2E}" type="presParOf" srcId="{17F62476-ED72-794E-8A9A-FDB7FA97037D}" destId="{0B9CDDD2-288F-2B45-8D04-D86273545690}" srcOrd="2" destOrd="0" presId="urn:microsoft.com/office/officeart/2005/8/layout/hProcess11"/>
    <dgm:cxn modelId="{7C1C4787-D9CD-BC42-8422-20D4235F053A}" type="presParOf" srcId="{69E4C19B-89A0-1446-8FDD-1888169EF13C}" destId="{D3D8DC2E-7A80-9649-8BE3-34D515C9D344}" srcOrd="1" destOrd="0" presId="urn:microsoft.com/office/officeart/2005/8/layout/hProcess11"/>
    <dgm:cxn modelId="{4C55653E-5B9D-8A47-B369-715A1EC73954}" type="presParOf" srcId="{69E4C19B-89A0-1446-8FDD-1888169EF13C}" destId="{F69DB110-AF08-4C4E-AEC9-01E3AF9D7546}" srcOrd="2" destOrd="0" presId="urn:microsoft.com/office/officeart/2005/8/layout/hProcess11"/>
    <dgm:cxn modelId="{35DE4745-ADDA-3743-8B29-4E262F9E06AC}" type="presParOf" srcId="{F69DB110-AF08-4C4E-AEC9-01E3AF9D7546}" destId="{3EE630C0-5FCB-4444-9306-91ADB66156E3}" srcOrd="0" destOrd="0" presId="urn:microsoft.com/office/officeart/2005/8/layout/hProcess11"/>
    <dgm:cxn modelId="{E4D1211C-56C5-2945-B743-4149EC0627E1}" type="presParOf" srcId="{F69DB110-AF08-4C4E-AEC9-01E3AF9D7546}" destId="{542C7E9B-DC2E-BB49-AF99-75970840B502}" srcOrd="1" destOrd="0" presId="urn:microsoft.com/office/officeart/2005/8/layout/hProcess11"/>
    <dgm:cxn modelId="{056F90F5-71D1-4E4A-BA55-7395CC9F232D}" type="presParOf" srcId="{F69DB110-AF08-4C4E-AEC9-01E3AF9D7546}" destId="{36ABFE01-E5E4-B34F-838C-18B5B5C6A622}" srcOrd="2" destOrd="0" presId="urn:microsoft.com/office/officeart/2005/8/layout/hProcess11"/>
    <dgm:cxn modelId="{72F2D243-9374-E64C-9187-9F7927B1FEEF}" type="presParOf" srcId="{69E4C19B-89A0-1446-8FDD-1888169EF13C}" destId="{CC1CE5EA-9070-E74B-8CEF-838BA297D02B}" srcOrd="3" destOrd="0" presId="urn:microsoft.com/office/officeart/2005/8/layout/hProcess11"/>
    <dgm:cxn modelId="{8D5F7CCF-3B3A-6E45-9BF5-163D599F9601}" type="presParOf" srcId="{69E4C19B-89A0-1446-8FDD-1888169EF13C}" destId="{651E9C8D-87C5-844B-A90A-A3C5396B10BF}" srcOrd="4" destOrd="0" presId="urn:microsoft.com/office/officeart/2005/8/layout/hProcess11"/>
    <dgm:cxn modelId="{7388D30E-A4C8-D241-B7D4-5E4CCDC41F9D}" type="presParOf" srcId="{651E9C8D-87C5-844B-A90A-A3C5396B10BF}" destId="{3E939166-6B7F-0441-BD5D-1EA8E9934B37}" srcOrd="0" destOrd="0" presId="urn:microsoft.com/office/officeart/2005/8/layout/hProcess11"/>
    <dgm:cxn modelId="{3A6A2F95-C805-DD46-8304-4C504605D560}" type="presParOf" srcId="{651E9C8D-87C5-844B-A90A-A3C5396B10BF}" destId="{ECD29047-C88C-704A-9F76-E0465EA4EE79}" srcOrd="1" destOrd="0" presId="urn:microsoft.com/office/officeart/2005/8/layout/hProcess11"/>
    <dgm:cxn modelId="{4A2EB979-5DFD-D241-99DE-0C34B687E497}" type="presParOf" srcId="{651E9C8D-87C5-844B-A90A-A3C5396B10BF}" destId="{84E9F6E4-D9D7-DA43-AD70-06529D141A30}" srcOrd="2" destOrd="0" presId="urn:microsoft.com/office/officeart/2005/8/layout/hProcess11"/>
    <dgm:cxn modelId="{EE464988-BCEF-9A40-A522-C0111D10B527}" type="presParOf" srcId="{69E4C19B-89A0-1446-8FDD-1888169EF13C}" destId="{9D4DECCF-75CF-B04E-8019-53B3625BC684}" srcOrd="5" destOrd="0" presId="urn:microsoft.com/office/officeart/2005/8/layout/hProcess11"/>
    <dgm:cxn modelId="{63F0D3C6-6F72-224F-953B-9D69C6EE5396}" type="presParOf" srcId="{69E4C19B-89A0-1446-8FDD-1888169EF13C}" destId="{FE659067-A895-0F44-9E98-9E260996E910}" srcOrd="6" destOrd="0" presId="urn:microsoft.com/office/officeart/2005/8/layout/hProcess11"/>
    <dgm:cxn modelId="{5A1CA207-E8A4-B34E-90D0-0713A1F72D7C}" type="presParOf" srcId="{FE659067-A895-0F44-9E98-9E260996E910}" destId="{65B88A15-4832-6B40-888A-DDA5402ADE47}" srcOrd="0" destOrd="0" presId="urn:microsoft.com/office/officeart/2005/8/layout/hProcess11"/>
    <dgm:cxn modelId="{5AAC2152-50D2-0D45-8EA6-8B70A0B4B758}" type="presParOf" srcId="{FE659067-A895-0F44-9E98-9E260996E910}" destId="{C0ABAF4A-5036-5740-9B02-8CE4FA4BC4A4}" srcOrd="1" destOrd="0" presId="urn:microsoft.com/office/officeart/2005/8/layout/hProcess11"/>
    <dgm:cxn modelId="{64873F0A-8720-5F42-A6E9-AADD171121E1}" type="presParOf" srcId="{FE659067-A895-0F44-9E98-9E260996E910}" destId="{7B6E6778-DA2F-4F48-AD8D-5631F735E539}" srcOrd="2" destOrd="0" presId="urn:microsoft.com/office/officeart/2005/8/layout/hProcess11"/>
    <dgm:cxn modelId="{83C51023-52DD-334A-90EA-180C88C9E397}" type="presParOf" srcId="{69E4C19B-89A0-1446-8FDD-1888169EF13C}" destId="{CC49309A-1B56-6E40-AB8B-D2806E40C916}" srcOrd="7" destOrd="0" presId="urn:microsoft.com/office/officeart/2005/8/layout/hProcess11"/>
    <dgm:cxn modelId="{19FC72FD-0C77-0C4B-9806-69764E1A5650}" type="presParOf" srcId="{69E4C19B-89A0-1446-8FDD-1888169EF13C}" destId="{3E9AB7DA-DA65-C44B-AD8B-EC667B6D1886}" srcOrd="8" destOrd="0" presId="urn:microsoft.com/office/officeart/2005/8/layout/hProcess11"/>
    <dgm:cxn modelId="{ECB653A8-C2C7-F24F-B7F1-96B9913D05A9}" type="presParOf" srcId="{3E9AB7DA-DA65-C44B-AD8B-EC667B6D1886}" destId="{5A648200-5AE9-6843-9452-E7AE2E4ADC28}" srcOrd="0" destOrd="0" presId="urn:microsoft.com/office/officeart/2005/8/layout/hProcess11"/>
    <dgm:cxn modelId="{2AF133FE-648A-8445-B294-D6ACAEF93899}" type="presParOf" srcId="{3E9AB7DA-DA65-C44B-AD8B-EC667B6D1886}" destId="{A64B2C26-5E6A-C741-849D-5AD203BA27DE}" srcOrd="1" destOrd="0" presId="urn:microsoft.com/office/officeart/2005/8/layout/hProcess11"/>
    <dgm:cxn modelId="{4119AEAE-2277-6F4C-886D-C35C57441F5E}" type="presParOf" srcId="{3E9AB7DA-DA65-C44B-AD8B-EC667B6D1886}" destId="{A9FFB642-A4B0-3345-9136-E22633697E0E}" srcOrd="2" destOrd="0" presId="urn:microsoft.com/office/officeart/2005/8/layout/hProcess11"/>
    <dgm:cxn modelId="{3ACD64DB-C174-D94F-BBB5-DBC6CEFDA445}" type="presParOf" srcId="{69E4C19B-89A0-1446-8FDD-1888169EF13C}" destId="{6A0B807C-E971-0448-9AA8-2085EDE58751}" srcOrd="9" destOrd="0" presId="urn:microsoft.com/office/officeart/2005/8/layout/hProcess11"/>
    <dgm:cxn modelId="{2E123213-6237-2041-84A6-1CB3FA16E474}" type="presParOf" srcId="{69E4C19B-89A0-1446-8FDD-1888169EF13C}" destId="{A8640FD8-006F-BA40-AF49-12BC3788CF78}" srcOrd="10" destOrd="0" presId="urn:microsoft.com/office/officeart/2005/8/layout/hProcess11"/>
    <dgm:cxn modelId="{BD0B12ED-EFB8-EF42-AB40-F3B7C6CF03FB}" type="presParOf" srcId="{A8640FD8-006F-BA40-AF49-12BC3788CF78}" destId="{4C89E966-E61B-684B-9ACE-CDD960F9829E}" srcOrd="0" destOrd="0" presId="urn:microsoft.com/office/officeart/2005/8/layout/hProcess11"/>
    <dgm:cxn modelId="{DEF53858-CFA5-1940-8F59-1646BDF4718B}" type="presParOf" srcId="{A8640FD8-006F-BA40-AF49-12BC3788CF78}" destId="{0B7979CE-FB31-3342-BA4D-09A41942E313}" srcOrd="1" destOrd="0" presId="urn:microsoft.com/office/officeart/2005/8/layout/hProcess11"/>
    <dgm:cxn modelId="{2687D48F-7632-AA4E-8F33-BE1833E433E1}" type="presParOf" srcId="{A8640FD8-006F-BA40-AF49-12BC3788CF78}" destId="{08FD7736-354C-434A-81F3-A71A5EB86F4B}" srcOrd="2" destOrd="0" presId="urn:microsoft.com/office/officeart/2005/8/layout/hProcess11"/>
    <dgm:cxn modelId="{7C295CC4-27EF-3B4E-9A06-809343410C91}" type="presParOf" srcId="{69E4C19B-89A0-1446-8FDD-1888169EF13C}" destId="{AB723BA4-8A15-054F-B354-1CBDD52D74F5}" srcOrd="11" destOrd="0" presId="urn:microsoft.com/office/officeart/2005/8/layout/hProcess11"/>
    <dgm:cxn modelId="{02BF90B6-F12C-9F46-A92E-0ED971E4263C}" type="presParOf" srcId="{69E4C19B-89A0-1446-8FDD-1888169EF13C}" destId="{67A738D1-4AD8-154E-BDA8-1389FD7EF7FE}" srcOrd="12" destOrd="0" presId="urn:microsoft.com/office/officeart/2005/8/layout/hProcess11"/>
    <dgm:cxn modelId="{D1C563D9-5AB2-2A46-AF8C-803F43136A3D}" type="presParOf" srcId="{67A738D1-4AD8-154E-BDA8-1389FD7EF7FE}" destId="{E06353E3-123E-9245-8F63-F28C6D913590}" srcOrd="0" destOrd="0" presId="urn:microsoft.com/office/officeart/2005/8/layout/hProcess11"/>
    <dgm:cxn modelId="{94A84B0D-2DBF-A64E-971E-3213F49F685E}" type="presParOf" srcId="{67A738D1-4AD8-154E-BDA8-1389FD7EF7FE}" destId="{64BB239D-3901-954D-BD5D-56F478C1F6E8}" srcOrd="1" destOrd="0" presId="urn:microsoft.com/office/officeart/2005/8/layout/hProcess11"/>
    <dgm:cxn modelId="{6A020067-4747-E345-ACC1-CFBD35E04987}" type="presParOf" srcId="{67A738D1-4AD8-154E-BDA8-1389FD7EF7FE}" destId="{268066AD-C111-2840-9BD6-BAC62EE04FE2}" srcOrd="2" destOrd="0" presId="urn:microsoft.com/office/officeart/2005/8/layout/hProcess11"/>
    <dgm:cxn modelId="{13B7CFD1-65CC-6642-9613-BEE30D9D3D31}" type="presParOf" srcId="{69E4C19B-89A0-1446-8FDD-1888169EF13C}" destId="{CC4742BE-AA0E-A549-B514-29F8CF3F2397}" srcOrd="13" destOrd="0" presId="urn:microsoft.com/office/officeart/2005/8/layout/hProcess11"/>
    <dgm:cxn modelId="{81FC14C2-3FBF-DC49-A70C-E64C1A557726}" type="presParOf" srcId="{69E4C19B-89A0-1446-8FDD-1888169EF13C}" destId="{5199E28F-3F59-C644-9ED9-99D4CD2A86C7}" srcOrd="14" destOrd="0" presId="urn:microsoft.com/office/officeart/2005/8/layout/hProcess11"/>
    <dgm:cxn modelId="{18E85EBA-31B6-1249-AC01-5897A3A7AAA3}" type="presParOf" srcId="{5199E28F-3F59-C644-9ED9-99D4CD2A86C7}" destId="{AAB3224F-CA81-0447-BCD4-F51F0B14997B}" srcOrd="0" destOrd="0" presId="urn:microsoft.com/office/officeart/2005/8/layout/hProcess11"/>
    <dgm:cxn modelId="{E92DC8C3-FCF8-A248-A690-B0FD5B72E173}" type="presParOf" srcId="{5199E28F-3F59-C644-9ED9-99D4CD2A86C7}" destId="{DE45DB7C-1C91-C546-A7DB-A2C648776258}" srcOrd="1" destOrd="0" presId="urn:microsoft.com/office/officeart/2005/8/layout/hProcess11"/>
    <dgm:cxn modelId="{BB883E06-3776-D946-83C3-C891D3D5B939}" type="presParOf" srcId="{5199E28F-3F59-C644-9ED9-99D4CD2A86C7}" destId="{A92FC556-3A07-C14D-B443-C555AB607806}" srcOrd="2" destOrd="0" presId="urn:microsoft.com/office/officeart/2005/8/layout/hProcess11"/>
    <dgm:cxn modelId="{E4F27F04-9A83-5D43-8CFF-757C062EA2B8}" type="presParOf" srcId="{69E4C19B-89A0-1446-8FDD-1888169EF13C}" destId="{1BAB4AE4-951F-6D4A-9E01-E6E5A1DC836C}" srcOrd="15" destOrd="0" presId="urn:microsoft.com/office/officeart/2005/8/layout/hProcess11"/>
    <dgm:cxn modelId="{529F9254-ABBC-FB48-AF86-2C40D82D116B}" type="presParOf" srcId="{69E4C19B-89A0-1446-8FDD-1888169EF13C}" destId="{CD69044A-375F-EE4E-8C0A-834541CE4C97}" srcOrd="16" destOrd="0" presId="urn:microsoft.com/office/officeart/2005/8/layout/hProcess11"/>
    <dgm:cxn modelId="{E9725144-FC16-3A4B-BE33-18EDB1DB0FA4}" type="presParOf" srcId="{CD69044A-375F-EE4E-8C0A-834541CE4C97}" destId="{400A8A59-0A3D-1A4C-852A-71CB129BA5CC}" srcOrd="0" destOrd="0" presId="urn:microsoft.com/office/officeart/2005/8/layout/hProcess11"/>
    <dgm:cxn modelId="{EB9B429D-B667-FE48-BF2C-E04A1B19CD80}" type="presParOf" srcId="{CD69044A-375F-EE4E-8C0A-834541CE4C97}" destId="{50764F9F-2AC7-0E41-8799-863632763332}" srcOrd="1" destOrd="0" presId="urn:microsoft.com/office/officeart/2005/8/layout/hProcess11"/>
    <dgm:cxn modelId="{5DDB35C0-2440-B344-858E-5F366000DCC9}" type="presParOf" srcId="{CD69044A-375F-EE4E-8C0A-834541CE4C97}" destId="{03E8DBCB-4C26-EC4D-8B10-E63860DBAE48}" srcOrd="2" destOrd="0" presId="urn:microsoft.com/office/officeart/2005/8/layout/hProcess11"/>
    <dgm:cxn modelId="{70C9B9DC-59FE-9648-AD36-9A90ADCFA21D}" type="presParOf" srcId="{69E4C19B-89A0-1446-8FDD-1888169EF13C}" destId="{F410280B-6743-C745-9F29-7DEC12C35B44}" srcOrd="17" destOrd="0" presId="urn:microsoft.com/office/officeart/2005/8/layout/hProcess11"/>
    <dgm:cxn modelId="{CC9A0D65-7ECC-BF48-9E9B-984D4400A50C}" type="presParOf" srcId="{69E4C19B-89A0-1446-8FDD-1888169EF13C}" destId="{EB7AF480-05FE-4545-A9D2-BE29D2890478}" srcOrd="18" destOrd="0" presId="urn:microsoft.com/office/officeart/2005/8/layout/hProcess11"/>
    <dgm:cxn modelId="{81AED2F6-0760-0540-A707-572F609BC26C}" type="presParOf" srcId="{EB7AF480-05FE-4545-A9D2-BE29D2890478}" destId="{7468C0D4-6AA2-5642-A2A6-50F3BE782236}" srcOrd="0" destOrd="0" presId="urn:microsoft.com/office/officeart/2005/8/layout/hProcess11"/>
    <dgm:cxn modelId="{27A9FFEB-CE01-1E49-8851-6162D94DD28D}" type="presParOf" srcId="{EB7AF480-05FE-4545-A9D2-BE29D2890478}" destId="{14FB8900-ECAD-EF49-85A9-B8CBE3EA0556}" srcOrd="1" destOrd="0" presId="urn:microsoft.com/office/officeart/2005/8/layout/hProcess11"/>
    <dgm:cxn modelId="{E243EBAE-3C21-3F43-81F6-FE8D83C50D41}" type="presParOf" srcId="{EB7AF480-05FE-4545-A9D2-BE29D2890478}" destId="{194EF919-F49F-3F43-A597-8122C8A9E3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1DA2-A910-DE4A-B78C-3743E9CA7EC4}">
      <dsp:nvSpPr>
        <dsp:cNvPr id="0" name=""/>
        <dsp:cNvSpPr/>
      </dsp:nvSpPr>
      <dsp:spPr>
        <a:xfrm>
          <a:off x="0" y="1305401"/>
          <a:ext cx="11845636"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8D9683-DD4C-094C-9465-984844920CAA}">
      <dsp:nvSpPr>
        <dsp:cNvPr id="0" name=""/>
        <dsp:cNvSpPr/>
      </dsp:nvSpPr>
      <dsp:spPr>
        <a:xfrm>
          <a:off x="6279"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2011</a:t>
          </a:r>
        </a:p>
        <a:p>
          <a:pPr lvl="0" algn="ctr" defTabSz="711200">
            <a:lnSpc>
              <a:spcPct val="90000"/>
            </a:lnSpc>
            <a:spcBef>
              <a:spcPct val="0"/>
            </a:spcBef>
            <a:spcAft>
              <a:spcPct val="35000"/>
            </a:spcAft>
          </a:pPr>
          <a:r>
            <a:rPr lang="en-US" sz="1600" kern="1200" dirty="0" smtClean="0"/>
            <a:t>(1</a:t>
          </a:r>
          <a:r>
            <a:rPr lang="en-US" sz="1600" kern="1200" baseline="30000" dirty="0" smtClean="0"/>
            <a:t>st</a:t>
          </a:r>
          <a:r>
            <a:rPr lang="en-US" sz="1600" kern="1200" baseline="0" dirty="0" smtClean="0"/>
            <a:t> year)</a:t>
          </a:r>
          <a:endParaRPr lang="en-US" sz="1600" kern="1200" dirty="0"/>
        </a:p>
      </dsp:txBody>
      <dsp:txXfrm>
        <a:off x="6279" y="0"/>
        <a:ext cx="1018996" cy="1740535"/>
      </dsp:txXfrm>
    </dsp:sp>
    <dsp:sp modelId="{D2EAE743-7C7C-1B4C-B83C-BCB7EBE39B70}">
      <dsp:nvSpPr>
        <dsp:cNvPr id="0" name=""/>
        <dsp:cNvSpPr/>
      </dsp:nvSpPr>
      <dsp:spPr>
        <a:xfrm>
          <a:off x="298210"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E630C0-5FCB-4444-9306-91ADB66156E3}">
      <dsp:nvSpPr>
        <dsp:cNvPr id="0" name=""/>
        <dsp:cNvSpPr/>
      </dsp:nvSpPr>
      <dsp:spPr>
        <a:xfrm>
          <a:off x="1076225"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2012</a:t>
          </a:r>
          <a:endParaRPr lang="en-US" sz="1600" kern="1200" dirty="0"/>
        </a:p>
      </dsp:txBody>
      <dsp:txXfrm>
        <a:off x="1076225" y="2610802"/>
        <a:ext cx="1018996" cy="1740535"/>
      </dsp:txXfrm>
    </dsp:sp>
    <dsp:sp modelId="{542C7E9B-DC2E-BB49-AF99-75970840B502}">
      <dsp:nvSpPr>
        <dsp:cNvPr id="0" name=""/>
        <dsp:cNvSpPr/>
      </dsp:nvSpPr>
      <dsp:spPr>
        <a:xfrm>
          <a:off x="136815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939166-6B7F-0441-BD5D-1EA8E9934B37}">
      <dsp:nvSpPr>
        <dsp:cNvPr id="0" name=""/>
        <dsp:cNvSpPr/>
      </dsp:nvSpPr>
      <dsp:spPr>
        <a:xfrm>
          <a:off x="2146171"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2012</a:t>
          </a:r>
        </a:p>
        <a:p>
          <a:pPr lvl="0" algn="ctr" defTabSz="711200">
            <a:lnSpc>
              <a:spcPct val="90000"/>
            </a:lnSpc>
            <a:spcBef>
              <a:spcPct val="0"/>
            </a:spcBef>
            <a:spcAft>
              <a:spcPct val="35000"/>
            </a:spcAft>
          </a:pPr>
          <a:r>
            <a:rPr lang="en-US" sz="1600" kern="1200" dirty="0" smtClean="0"/>
            <a:t>(2</a:t>
          </a:r>
          <a:r>
            <a:rPr lang="en-US" sz="1600" kern="1200" baseline="30000" dirty="0" smtClean="0"/>
            <a:t>nd</a:t>
          </a:r>
          <a:r>
            <a:rPr lang="en-US" sz="1600" kern="1200" dirty="0" smtClean="0"/>
            <a:t> year)</a:t>
          </a:r>
          <a:endParaRPr lang="en-US" sz="1600" kern="1200" dirty="0"/>
        </a:p>
      </dsp:txBody>
      <dsp:txXfrm>
        <a:off x="2146171" y="0"/>
        <a:ext cx="1018996" cy="1740535"/>
      </dsp:txXfrm>
    </dsp:sp>
    <dsp:sp modelId="{ECD29047-C88C-704A-9F76-E0465EA4EE79}">
      <dsp:nvSpPr>
        <dsp:cNvPr id="0" name=""/>
        <dsp:cNvSpPr/>
      </dsp:nvSpPr>
      <dsp:spPr>
        <a:xfrm>
          <a:off x="2438103"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5B88A15-4832-6B40-888A-DDA5402ADE47}">
      <dsp:nvSpPr>
        <dsp:cNvPr id="0" name=""/>
        <dsp:cNvSpPr/>
      </dsp:nvSpPr>
      <dsp:spPr>
        <a:xfrm>
          <a:off x="3216118"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2013</a:t>
          </a:r>
          <a:endParaRPr lang="en-US" sz="1600" kern="1200" dirty="0"/>
        </a:p>
      </dsp:txBody>
      <dsp:txXfrm>
        <a:off x="3216118" y="2610802"/>
        <a:ext cx="1018996" cy="1740535"/>
      </dsp:txXfrm>
    </dsp:sp>
    <dsp:sp modelId="{C0ABAF4A-5036-5740-9B02-8CE4FA4BC4A4}">
      <dsp:nvSpPr>
        <dsp:cNvPr id="0" name=""/>
        <dsp:cNvSpPr/>
      </dsp:nvSpPr>
      <dsp:spPr>
        <a:xfrm>
          <a:off x="3508049"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A648200-5AE9-6843-9452-E7AE2E4ADC28}">
      <dsp:nvSpPr>
        <dsp:cNvPr id="0" name=""/>
        <dsp:cNvSpPr/>
      </dsp:nvSpPr>
      <dsp:spPr>
        <a:xfrm>
          <a:off x="4286064"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2013</a:t>
          </a:r>
        </a:p>
        <a:p>
          <a:pPr lvl="0" algn="ctr" defTabSz="711200">
            <a:lnSpc>
              <a:spcPct val="90000"/>
            </a:lnSpc>
            <a:spcBef>
              <a:spcPct val="0"/>
            </a:spcBef>
            <a:spcAft>
              <a:spcPct val="35000"/>
            </a:spcAft>
          </a:pPr>
          <a:r>
            <a:rPr lang="en-US" sz="1600" kern="1200" dirty="0" smtClean="0"/>
            <a:t>(3</a:t>
          </a:r>
          <a:r>
            <a:rPr lang="en-US" sz="1600" kern="1200" baseline="30000" dirty="0" smtClean="0"/>
            <a:t>rd</a:t>
          </a:r>
          <a:r>
            <a:rPr lang="en-US" sz="1600" kern="1200" dirty="0" smtClean="0"/>
            <a:t> year)</a:t>
          </a:r>
          <a:endParaRPr lang="en-US" sz="1600" kern="1200" dirty="0"/>
        </a:p>
      </dsp:txBody>
      <dsp:txXfrm>
        <a:off x="4286064" y="0"/>
        <a:ext cx="1018996" cy="1740535"/>
      </dsp:txXfrm>
    </dsp:sp>
    <dsp:sp modelId="{A64B2C26-5E6A-C741-849D-5AD203BA27DE}">
      <dsp:nvSpPr>
        <dsp:cNvPr id="0" name=""/>
        <dsp:cNvSpPr/>
      </dsp:nvSpPr>
      <dsp:spPr>
        <a:xfrm>
          <a:off x="4577996"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C89E966-E61B-684B-9ACE-CDD960F9829E}">
      <dsp:nvSpPr>
        <dsp:cNvPr id="0" name=""/>
        <dsp:cNvSpPr/>
      </dsp:nvSpPr>
      <dsp:spPr>
        <a:xfrm>
          <a:off x="5356011"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2014</a:t>
          </a:r>
          <a:endParaRPr lang="en-US" sz="1600" kern="1200" dirty="0"/>
        </a:p>
      </dsp:txBody>
      <dsp:txXfrm>
        <a:off x="5356011" y="2610802"/>
        <a:ext cx="1018996" cy="1740535"/>
      </dsp:txXfrm>
    </dsp:sp>
    <dsp:sp modelId="{0B7979CE-FB31-3342-BA4D-09A41942E313}">
      <dsp:nvSpPr>
        <dsp:cNvPr id="0" name=""/>
        <dsp:cNvSpPr/>
      </dsp:nvSpPr>
      <dsp:spPr>
        <a:xfrm>
          <a:off x="5647942"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6353E3-123E-9245-8F63-F28C6D913590}">
      <dsp:nvSpPr>
        <dsp:cNvPr id="0" name=""/>
        <dsp:cNvSpPr/>
      </dsp:nvSpPr>
      <dsp:spPr>
        <a:xfrm>
          <a:off x="6425957"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2014</a:t>
          </a:r>
        </a:p>
        <a:p>
          <a:pPr lvl="0" algn="ctr" defTabSz="711200">
            <a:lnSpc>
              <a:spcPct val="90000"/>
            </a:lnSpc>
            <a:spcBef>
              <a:spcPct val="0"/>
            </a:spcBef>
            <a:spcAft>
              <a:spcPct val="35000"/>
            </a:spcAft>
          </a:pPr>
          <a:r>
            <a:rPr lang="en-US" sz="1600" kern="1200" dirty="0" smtClean="0"/>
            <a:t>(4</a:t>
          </a:r>
          <a:r>
            <a:rPr lang="en-US" sz="1600" kern="1200" baseline="30000" dirty="0" smtClean="0"/>
            <a:t>th</a:t>
          </a:r>
          <a:r>
            <a:rPr lang="en-US" sz="1600" kern="1200" dirty="0" smtClean="0"/>
            <a:t> year)</a:t>
          </a:r>
          <a:endParaRPr lang="en-US" sz="1600" kern="1200" dirty="0"/>
        </a:p>
      </dsp:txBody>
      <dsp:txXfrm>
        <a:off x="6425957" y="0"/>
        <a:ext cx="1018996" cy="1740535"/>
      </dsp:txXfrm>
    </dsp:sp>
    <dsp:sp modelId="{64BB239D-3901-954D-BD5D-56F478C1F6E8}">
      <dsp:nvSpPr>
        <dsp:cNvPr id="0" name=""/>
        <dsp:cNvSpPr/>
      </dsp:nvSpPr>
      <dsp:spPr>
        <a:xfrm>
          <a:off x="6717888"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AB3224F-CA81-0447-BCD4-F51F0B14997B}">
      <dsp:nvSpPr>
        <dsp:cNvPr id="0" name=""/>
        <dsp:cNvSpPr/>
      </dsp:nvSpPr>
      <dsp:spPr>
        <a:xfrm>
          <a:off x="7495903"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t>Spring 2015</a:t>
          </a:r>
          <a:endParaRPr lang="en-US" sz="1600" kern="1200" dirty="0"/>
        </a:p>
      </dsp:txBody>
      <dsp:txXfrm>
        <a:off x="7495903" y="2610802"/>
        <a:ext cx="1018996" cy="1740535"/>
      </dsp:txXfrm>
    </dsp:sp>
    <dsp:sp modelId="{DE45DB7C-1C91-C546-A7DB-A2C648776258}">
      <dsp:nvSpPr>
        <dsp:cNvPr id="0" name=""/>
        <dsp:cNvSpPr/>
      </dsp:nvSpPr>
      <dsp:spPr>
        <a:xfrm>
          <a:off x="7787835"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0A8A59-0A3D-1A4C-852A-71CB129BA5CC}">
      <dsp:nvSpPr>
        <dsp:cNvPr id="0" name=""/>
        <dsp:cNvSpPr/>
      </dsp:nvSpPr>
      <dsp:spPr>
        <a:xfrm>
          <a:off x="8565850" y="0"/>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t>Fall 2015</a:t>
          </a:r>
        </a:p>
        <a:p>
          <a:pPr lvl="0" algn="ctr" defTabSz="711200">
            <a:lnSpc>
              <a:spcPct val="90000"/>
            </a:lnSpc>
            <a:spcBef>
              <a:spcPct val="0"/>
            </a:spcBef>
            <a:spcAft>
              <a:spcPct val="35000"/>
            </a:spcAft>
          </a:pPr>
          <a:r>
            <a:rPr lang="en-US" sz="1600" kern="1200" dirty="0" smtClean="0"/>
            <a:t>(5</a:t>
          </a:r>
          <a:r>
            <a:rPr lang="en-US" sz="1600" kern="1200" baseline="30000" dirty="0" smtClean="0"/>
            <a:t>th</a:t>
          </a:r>
          <a:r>
            <a:rPr lang="en-US" sz="1600" kern="1200" dirty="0" smtClean="0"/>
            <a:t> year)</a:t>
          </a:r>
          <a:endParaRPr lang="en-US" sz="1600" kern="1200" dirty="0"/>
        </a:p>
      </dsp:txBody>
      <dsp:txXfrm>
        <a:off x="8565850" y="0"/>
        <a:ext cx="1018996" cy="1740535"/>
      </dsp:txXfrm>
    </dsp:sp>
    <dsp:sp modelId="{50764F9F-2AC7-0E41-8799-863632763332}">
      <dsp:nvSpPr>
        <dsp:cNvPr id="0" name=""/>
        <dsp:cNvSpPr/>
      </dsp:nvSpPr>
      <dsp:spPr>
        <a:xfrm>
          <a:off x="8857781"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68C0D4-6AA2-5642-A2A6-50F3BE782236}">
      <dsp:nvSpPr>
        <dsp:cNvPr id="0" name=""/>
        <dsp:cNvSpPr/>
      </dsp:nvSpPr>
      <dsp:spPr>
        <a:xfrm>
          <a:off x="9635796" y="2610802"/>
          <a:ext cx="1018996"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l" defTabSz="844550">
            <a:lnSpc>
              <a:spcPct val="90000"/>
            </a:lnSpc>
            <a:spcBef>
              <a:spcPct val="0"/>
            </a:spcBef>
            <a:spcAft>
              <a:spcPct val="35000"/>
            </a:spcAft>
          </a:pPr>
          <a:r>
            <a:rPr lang="en-US" sz="1600" kern="1200" baseline="0" dirty="0" smtClean="0"/>
            <a:t>Spring 2016</a:t>
          </a:r>
        </a:p>
        <a:p>
          <a:pPr lvl="0" algn="l" defTabSz="844550">
            <a:lnSpc>
              <a:spcPct val="90000"/>
            </a:lnSpc>
            <a:spcBef>
              <a:spcPct val="0"/>
            </a:spcBef>
            <a:spcAft>
              <a:spcPct val="35000"/>
            </a:spcAft>
          </a:pPr>
          <a:endParaRPr lang="en-US" sz="1600" kern="1200" dirty="0" smtClean="0"/>
        </a:p>
      </dsp:txBody>
      <dsp:txXfrm>
        <a:off x="9635796" y="2610802"/>
        <a:ext cx="1018996" cy="1740535"/>
      </dsp:txXfrm>
    </dsp:sp>
    <dsp:sp modelId="{14FB8900-ECAD-EF49-85A9-B8CBE3EA0556}">
      <dsp:nvSpPr>
        <dsp:cNvPr id="0" name=""/>
        <dsp:cNvSpPr/>
      </dsp:nvSpPr>
      <dsp:spPr>
        <a:xfrm>
          <a:off x="9927727" y="1958102"/>
          <a:ext cx="435133" cy="4351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C68DA13E-22A7-A249-AF8E-47D30D381450}" type="datetimeFigureOut">
              <a:rPr lang="en-US" smtClean="0"/>
              <a:t>8/7/16</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03C9A51-5047-B941-A90B-A35E989AE5A9}" type="slidenum">
              <a:rPr lang="en-US" smtClean="0"/>
              <a:t>‹#›</a:t>
            </a:fld>
            <a:endParaRPr lang="en-US"/>
          </a:p>
        </p:txBody>
      </p:sp>
    </p:spTree>
    <p:extLst>
      <p:ext uri="{BB962C8B-B14F-4D97-AF65-F5344CB8AC3E}">
        <p14:creationId xmlns:p14="http://schemas.microsoft.com/office/powerpoint/2010/main" val="1194295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327D6356-66F7-6E4A-9F70-48A7180D0638}" type="datetimeFigureOut">
              <a:rPr lang="en-US" smtClean="0"/>
              <a:t>8/7/16</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0AB08FA-5074-2E48-91F9-963DD7E847B1}" type="slidenum">
              <a:rPr lang="en-US" smtClean="0"/>
              <a:t>‹#›</a:t>
            </a:fld>
            <a:endParaRPr lang="en-US" dirty="0"/>
          </a:p>
        </p:txBody>
      </p:sp>
    </p:spTree>
    <p:extLst>
      <p:ext uri="{BB962C8B-B14F-4D97-AF65-F5344CB8AC3E}">
        <p14:creationId xmlns:p14="http://schemas.microsoft.com/office/powerpoint/2010/main" val="98397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Thank you for coming for my presentation today.</a:t>
            </a:r>
          </a:p>
          <a:p>
            <a:r>
              <a:rPr lang="en-US" baseline="0" dirty="0" smtClean="0"/>
              <a:t>My name is Kyeongan </a:t>
            </a:r>
            <a:r>
              <a:rPr lang="en-US" baseline="0" smtClean="0"/>
              <a:t>Kwon</a:t>
            </a:r>
            <a:r>
              <a:rPr lang="en-US" baseline="0" smtClean="0"/>
              <a:t>.</a:t>
            </a:r>
            <a:endParaRPr lang="en-US" baseline="0" dirty="0" smtClean="0"/>
          </a:p>
          <a:p>
            <a:r>
              <a:rPr lang="en-US" baseline="0" dirty="0" smtClean="0"/>
              <a:t>Today, I am going to present my PhD dissertation about scalable data visualization for academic careers.</a:t>
            </a:r>
          </a:p>
        </p:txBody>
      </p:sp>
      <p:sp>
        <p:nvSpPr>
          <p:cNvPr id="4" name="Slide Number Placeholder 3"/>
          <p:cNvSpPr>
            <a:spLocks noGrp="1"/>
          </p:cNvSpPr>
          <p:nvPr>
            <p:ph type="sldNum" sz="quarter" idx="10"/>
          </p:nvPr>
        </p:nvSpPr>
        <p:spPr/>
        <p:txBody>
          <a:bodyPr/>
          <a:lstStyle/>
          <a:p>
            <a:fld id="{A0AB08FA-5074-2E48-91F9-963DD7E847B1}" type="slidenum">
              <a:rPr lang="en-US" smtClean="0"/>
              <a:t>1</a:t>
            </a:fld>
            <a:endParaRPr lang="en-US" dirty="0"/>
          </a:p>
        </p:txBody>
      </p:sp>
    </p:spTree>
    <p:extLst>
      <p:ext uri="{BB962C8B-B14F-4D97-AF65-F5344CB8AC3E}">
        <p14:creationId xmlns:p14="http://schemas.microsoft.com/office/powerpoint/2010/main" val="579050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definitive scheme</a:t>
            </a:r>
            <a:r>
              <a:rPr lang="en-US" baseline="0" dirty="0" smtClean="0"/>
              <a:t> for evaluating academics.</a:t>
            </a:r>
          </a:p>
          <a:p>
            <a:endParaRPr lang="en-US" baseline="0" dirty="0" smtClean="0"/>
          </a:p>
          <a:p>
            <a:r>
              <a:rPr lang="en-US" dirty="0" smtClean="0"/>
              <a:t>Because everybody</a:t>
            </a:r>
            <a:r>
              <a:rPr lang="en-US" baseline="0" dirty="0" smtClean="0"/>
              <a:t> has own ideas.</a:t>
            </a:r>
          </a:p>
          <a:p>
            <a:r>
              <a:rPr lang="en-US" baseline="0" dirty="0" smtClean="0"/>
              <a:t>Big journal is good, many cited publication is also good. </a:t>
            </a:r>
          </a:p>
          <a:p>
            <a:r>
              <a:rPr lang="en-US" baseline="0" dirty="0" smtClean="0"/>
              <a:t>This isn’t clear, how it is related to each other.</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10</a:t>
            </a:fld>
            <a:endParaRPr lang="en-US"/>
          </a:p>
        </p:txBody>
      </p:sp>
    </p:spTree>
    <p:extLst>
      <p:ext uri="{BB962C8B-B14F-4D97-AF65-F5344CB8AC3E}">
        <p14:creationId xmlns:p14="http://schemas.microsoft.com/office/powerpoint/2010/main" val="19215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Let me tell you</a:t>
            </a:r>
            <a:r>
              <a:rPr lang="ko-KR" altLang="en-US" dirty="0" smtClean="0"/>
              <a:t> </a:t>
            </a:r>
            <a:r>
              <a:rPr lang="en-US" altLang="ko-KR" dirty="0" smtClean="0"/>
              <a:t>how I</a:t>
            </a:r>
            <a:r>
              <a:rPr lang="en-US" altLang="ko-KR" baseline="0" dirty="0" smtClean="0"/>
              <a:t> structured this visual abstract based on three merit criteria.</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Impact of the intellectual products, what</a:t>
            </a:r>
            <a:r>
              <a:rPr lang="en-US" baseline="0" dirty="0" smtClean="0"/>
              <a:t> happened after you published.</a:t>
            </a:r>
            <a:endParaRPr lang="en-US" dirty="0" smtClean="0"/>
          </a:p>
          <a:p>
            <a:pPr marL="0" indent="0">
              <a:buFont typeface="+mj-lt"/>
              <a:buNone/>
            </a:pPr>
            <a:endParaRPr lang="en-US" dirty="0" smtClean="0"/>
          </a:p>
          <a:p>
            <a:pPr marL="0" indent="0">
              <a:buFont typeface="+mj-lt"/>
              <a:buNone/>
            </a:pPr>
            <a:r>
              <a:rPr lang="en-US" dirty="0" smtClean="0"/>
              <a:t>- Prestige of the venues where intellectual products appear, </a:t>
            </a:r>
            <a:r>
              <a:rPr lang="en-US" altLang="ko-KR" baseline="0" dirty="0" smtClean="0"/>
              <a:t>How famous’ places where you published.</a:t>
            </a: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t>- Funding that enables intellectual production</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impact on the vertical scale is not a Impact Factor,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citation because of the fixed scale of Impact Factor (1-60), citations could reach 100,000</a:t>
            </a:r>
            <a:r>
              <a:rPr lang="en-US" baseline="0" dirty="0"/>
              <a:t> </a:t>
            </a: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11</a:t>
            </a:fld>
            <a:endParaRPr lang="en-US"/>
          </a:p>
        </p:txBody>
      </p:sp>
    </p:spTree>
    <p:extLst>
      <p:ext uri="{BB962C8B-B14F-4D97-AF65-F5344CB8AC3E}">
        <p14:creationId xmlns:p14="http://schemas.microsoft.com/office/powerpoint/2010/main" val="102851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have three</a:t>
            </a:r>
            <a:r>
              <a:rPr lang="en-US" baseline="0" dirty="0" smtClean="0"/>
              <a:t> figures of the same scholar in order to see the difference.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Google Scholar Profile. Only one bar chart ; publication list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Curriculum Vitae, </a:t>
            </a:r>
            <a:r>
              <a:rPr lang="en-US" sz="1200" kern="1200" dirty="0" smtClean="0">
                <a:solidFill>
                  <a:schemeClr val="tx1"/>
                </a:solidFill>
                <a:latin typeface="+mn-lt"/>
                <a:ea typeface="+mn-ea"/>
                <a:cs typeface="+mn-cs"/>
              </a:rPr>
              <a:t>a brief account of a person's education, qualifications, and previous experience.</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Scholar Plot brings more but simply. It includes all the publications with different colors and symbols which lead people could distinguish type of publication quickly. It also includes funding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12</a:t>
            </a:fld>
            <a:endParaRPr lang="en-US"/>
          </a:p>
        </p:txBody>
      </p:sp>
    </p:spTree>
    <p:extLst>
      <p:ext uri="{BB962C8B-B14F-4D97-AF65-F5344CB8AC3E}">
        <p14:creationId xmlns:p14="http://schemas.microsoft.com/office/powerpoint/2010/main" val="164771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one result of a scholar who have about 300 publications includes all Journal/ Conference and Patents.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easy to identify what type of publication powers the individual’s scholarship.</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13</a:t>
            </a:fld>
            <a:endParaRPr lang="en-US"/>
          </a:p>
        </p:txBody>
      </p:sp>
    </p:spTree>
    <p:extLst>
      <p:ext uri="{BB962C8B-B14F-4D97-AF65-F5344CB8AC3E}">
        <p14:creationId xmlns:p14="http://schemas.microsoft.com/office/powerpoint/2010/main" val="409272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How Differentiate different</a:t>
            </a:r>
            <a:r>
              <a:rPr lang="en-US" sz="1200" kern="1200" baseline="0" dirty="0" smtClean="0">
                <a:solidFill>
                  <a:schemeClr val="tx1"/>
                </a:solidFill>
                <a:effectLst/>
                <a:latin typeface="+mn-lt"/>
                <a:ea typeface="+mn-ea"/>
                <a:cs typeface="+mn-cs"/>
              </a:rPr>
              <a:t> prestige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Journal has little different prestige because it has only a widely accepted ranking system</a:t>
            </a:r>
            <a:r>
              <a:rPr lang="en-US" sz="1200" kern="1200" baseline="0" dirty="0" smtClean="0">
                <a:solidFill>
                  <a:schemeClr val="tx1"/>
                </a:solidFill>
                <a:effectLst/>
                <a:latin typeface="+mn-lt"/>
                <a:ea typeface="+mn-ea"/>
                <a:cs typeface="+mn-cs"/>
              </a:rPr>
              <a:t> that is </a:t>
            </a:r>
            <a:r>
              <a:rPr lang="en-US" sz="1200" kern="1200" dirty="0" smtClean="0">
                <a:solidFill>
                  <a:schemeClr val="tx1"/>
                </a:solidFill>
                <a:effectLst/>
                <a:latin typeface="+mn-lt"/>
                <a:ea typeface="+mn-ea"/>
                <a:cs typeface="+mn-cs"/>
              </a:rPr>
              <a:t>the Journal Impact Factor.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Conference has acceptance rates</a:t>
            </a:r>
            <a:r>
              <a:rPr lang="en-US" sz="1200" kern="1200" baseline="0" dirty="0" smtClean="0">
                <a:solidFill>
                  <a:schemeClr val="tx1"/>
                </a:solidFill>
                <a:effectLst/>
                <a:latin typeface="+mn-lt"/>
                <a:ea typeface="+mn-ea"/>
                <a:cs typeface="+mn-cs"/>
              </a:rPr>
              <a:t> and some general guide line to tell the rank of conferences like A+ / A. However, some has no these information.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Patents have no this type of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chose disks to be the symbols of journal publications, as disk scaling can be done very effectively by simply varying its radius (A ∼ r2).</a:t>
            </a:r>
            <a:endParaRPr lang="en-US" sz="1200" kern="1200" baseline="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Size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How do I present this value from lower to higher IF.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I did some data analytics for this.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Frequency of Journal published by Thomson Reuters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Four categories based on histogram analysis. I use this to commensurate the size of disk.</a:t>
            </a:r>
          </a:p>
        </p:txBody>
      </p:sp>
      <p:sp>
        <p:nvSpPr>
          <p:cNvPr id="4" name="Slide Number Placeholder 3"/>
          <p:cNvSpPr>
            <a:spLocks noGrp="1"/>
          </p:cNvSpPr>
          <p:nvPr>
            <p:ph type="sldNum" sz="quarter" idx="10"/>
          </p:nvPr>
        </p:nvSpPr>
        <p:spPr/>
        <p:txBody>
          <a:bodyPr/>
          <a:lstStyle/>
          <a:p>
            <a:fld id="{A0AB08FA-5074-2E48-91F9-963DD7E847B1}" type="slidenum">
              <a:rPr lang="en-US" smtClean="0"/>
              <a:t>14</a:t>
            </a:fld>
            <a:endParaRPr lang="en-US"/>
          </a:p>
        </p:txBody>
      </p:sp>
    </p:spTree>
    <p:extLst>
      <p:ext uri="{BB962C8B-B14F-4D97-AF65-F5344CB8AC3E}">
        <p14:creationId xmlns:p14="http://schemas.microsoft.com/office/powerpoint/2010/main" val="72671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different scales views to </a:t>
            </a:r>
            <a:r>
              <a:rPr lang="en-US" sz="1200" kern="1200" dirty="0" smtClean="0">
                <a:solidFill>
                  <a:schemeClr val="tx1"/>
                </a:solidFill>
                <a:effectLst/>
                <a:latin typeface="+mn-lt"/>
                <a:ea typeface="+mn-ea"/>
                <a:cs typeface="+mn-cs"/>
              </a:rPr>
              <a:t>create a standardized scale for the y-axis</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comparison, I introduced a log10 scale for the default plot and an option to toggle to the decimal scale view.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you have a senior records,</a:t>
            </a:r>
            <a:r>
              <a:rPr lang="en-US" sz="1200" kern="1200" baseline="0" dirty="0" smtClean="0">
                <a:solidFill>
                  <a:schemeClr val="tx1"/>
                </a:solidFill>
                <a:effectLst/>
                <a:latin typeface="+mn-lt"/>
                <a:ea typeface="+mn-ea"/>
                <a:cs typeface="+mn-cs"/>
              </a:rPr>
              <a:t> and put it as a decimal scale, it suppress visualization.</a:t>
            </a:r>
          </a:p>
          <a:p>
            <a:r>
              <a:rPr lang="en-US" sz="1200" kern="1200" baseline="0" dirty="0" smtClean="0">
                <a:solidFill>
                  <a:schemeClr val="tx1"/>
                </a:solidFill>
                <a:effectLst/>
                <a:latin typeface="+mn-lt"/>
                <a:ea typeface="+mn-ea"/>
                <a:cs typeface="+mn-cs"/>
              </a:rPr>
              <a:t>However, junior records isn’t important because you hardly can see the difference.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That’s why Logarithm is default. It makes the difference visibility.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15</a:t>
            </a:fld>
            <a:endParaRPr lang="en-US"/>
          </a:p>
        </p:txBody>
      </p:sp>
    </p:spTree>
    <p:extLst>
      <p:ext uri="{BB962C8B-B14F-4D97-AF65-F5344CB8AC3E}">
        <p14:creationId xmlns:p14="http://schemas.microsoft.com/office/powerpoint/2010/main" val="186605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Scholar Plot also depicts the NSF/NIH/NASA funding of an individual as a multiline in log</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scale </a:t>
            </a: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Line Chart is proper for me to use visualizing funding data because it is commonly used like stock markets.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16</a:t>
            </a:fld>
            <a:endParaRPr lang="en-US"/>
          </a:p>
        </p:txBody>
      </p:sp>
    </p:spTree>
    <p:extLst>
      <p:ext uri="{BB962C8B-B14F-4D97-AF65-F5344CB8AC3E}">
        <p14:creationId xmlns:p14="http://schemas.microsoft.com/office/powerpoint/2010/main" val="14172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some patterns of scholarly profiles.</a:t>
            </a:r>
          </a:p>
          <a:p>
            <a:r>
              <a:rPr lang="en-US" baseline="0" dirty="0" smtClean="0"/>
              <a:t>I bring three example.</a:t>
            </a:r>
          </a:p>
          <a:p>
            <a:endParaRPr lang="en-US" baseline="0" dirty="0" smtClean="0"/>
          </a:p>
          <a:p>
            <a:r>
              <a:rPr lang="en-US" baseline="0" dirty="0" smtClean="0"/>
              <a:t>not necessarily look at the main plots, you can simply see the vertical projection and tell the type of patterns.</a:t>
            </a:r>
          </a:p>
        </p:txBody>
      </p:sp>
      <p:sp>
        <p:nvSpPr>
          <p:cNvPr id="4" name="Slide Number Placeholder 3"/>
          <p:cNvSpPr>
            <a:spLocks noGrp="1"/>
          </p:cNvSpPr>
          <p:nvPr>
            <p:ph type="sldNum" sz="quarter" idx="10"/>
          </p:nvPr>
        </p:nvSpPr>
        <p:spPr/>
        <p:txBody>
          <a:bodyPr/>
          <a:lstStyle/>
          <a:p>
            <a:fld id="{A0AB08FA-5074-2E48-91F9-963DD7E847B1}" type="slidenum">
              <a:rPr lang="en-US" smtClean="0"/>
              <a:t>17</a:t>
            </a:fld>
            <a:endParaRPr lang="en-US" dirty="0"/>
          </a:p>
        </p:txBody>
      </p:sp>
    </p:spTree>
    <p:extLst>
      <p:ext uri="{BB962C8B-B14F-4D97-AF65-F5344CB8AC3E}">
        <p14:creationId xmlns:p14="http://schemas.microsoft.com/office/powerpoint/2010/main" val="78309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18</a:t>
            </a:fld>
            <a:endParaRPr lang="en-US" dirty="0"/>
          </a:p>
        </p:txBody>
      </p:sp>
    </p:spTree>
    <p:extLst>
      <p:ext uri="{BB962C8B-B14F-4D97-AF65-F5344CB8AC3E}">
        <p14:creationId xmlns:p14="http://schemas.microsoft.com/office/powerpoint/2010/main" val="1500020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19</a:t>
            </a:fld>
            <a:endParaRPr lang="en-US" dirty="0"/>
          </a:p>
        </p:txBody>
      </p:sp>
    </p:spTree>
    <p:extLst>
      <p:ext uri="{BB962C8B-B14F-4D97-AF65-F5344CB8AC3E}">
        <p14:creationId xmlns:p14="http://schemas.microsoft.com/office/powerpoint/2010/main" val="110684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baseline="0" dirty="0" smtClean="0"/>
              <a:t>is overview about today’s presentation. </a:t>
            </a:r>
          </a:p>
          <a:p>
            <a:endParaRPr lang="en-US" baseline="0" dirty="0" smtClean="0"/>
          </a:p>
          <a:p>
            <a:r>
              <a:rPr lang="en-US" baseline="0" dirty="0" smtClean="0"/>
              <a:t>In introduction, I am going to talk about the research problem and related works.</a:t>
            </a:r>
          </a:p>
          <a:p>
            <a:endParaRPr lang="en-US" baseline="0" dirty="0" smtClean="0"/>
          </a:p>
          <a:p>
            <a:r>
              <a:rPr lang="en-US" baseline="0" dirty="0" smtClean="0"/>
              <a:t>In Design philosophy and methodology, I am going to cover design philosophy and how the philosophy apply to the product.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a:t>
            </a:fld>
            <a:endParaRPr lang="en-US" dirty="0"/>
          </a:p>
        </p:txBody>
      </p:sp>
    </p:spTree>
    <p:extLst>
      <p:ext uri="{BB962C8B-B14F-4D97-AF65-F5344CB8AC3E}">
        <p14:creationId xmlns:p14="http://schemas.microsoft.com/office/powerpoint/2010/main" val="388088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had</a:t>
            </a:r>
            <a:r>
              <a:rPr lang="en-US" baseline="0" dirty="0" smtClean="0"/>
              <a:t> a prototype including publication records and funding records.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wanted to make it improved.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 gave two evaluations both focus group and user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20</a:t>
            </a:fld>
            <a:endParaRPr lang="en-US" dirty="0"/>
          </a:p>
        </p:txBody>
      </p:sp>
    </p:spTree>
    <p:extLst>
      <p:ext uri="{BB962C8B-B14F-4D97-AF65-F5344CB8AC3E}">
        <p14:creationId xmlns:p14="http://schemas.microsoft.com/office/powerpoint/2010/main" val="1237980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total of n = 15 participants from various natural, mathematical, and social sciences participated in the user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Usability, accuracy and intuitive understanding of Scholar</a:t>
            </a:r>
            <a:r>
              <a:rPr lang="en-US" sz="1200" kern="1200" baseline="0" dirty="0" smtClean="0">
                <a:solidFill>
                  <a:schemeClr val="tx1"/>
                </a:solidFill>
                <a:effectLst/>
                <a:latin typeface="+mn-lt"/>
                <a:ea typeface="+mn-ea"/>
                <a:cs typeface="+mn-cs"/>
              </a:rPr>
              <a:t> Plot </a:t>
            </a:r>
            <a:r>
              <a:rPr lang="en-US" sz="1200" kern="1200" dirty="0" smtClean="0">
                <a:solidFill>
                  <a:schemeClr val="tx1"/>
                </a:solidFill>
                <a:effectLst/>
                <a:latin typeface="+mn-lt"/>
                <a:ea typeface="+mn-ea"/>
                <a:cs typeface="+mn-cs"/>
              </a:rPr>
              <a:t>scored the highest (μ = 4.2).</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participants were planning to use Scholar Plot frequently (μ = 4.1).</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Overall, the survey confirmed that the base level of Scholar Plot is a user- friendly tool that academic users find of interest and value. </a:t>
            </a:r>
            <a:endParaRPr lang="en-US" dirty="0" smtClean="0"/>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21</a:t>
            </a:fld>
            <a:endParaRPr lang="en-US"/>
          </a:p>
        </p:txBody>
      </p:sp>
    </p:spTree>
    <p:extLst>
      <p:ext uri="{BB962C8B-B14F-4D97-AF65-F5344CB8AC3E}">
        <p14:creationId xmlns:p14="http://schemas.microsoft.com/office/powerpoint/2010/main" val="170960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 a focus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 added 4 panels below</a:t>
            </a:r>
            <a:r>
              <a:rPr lang="en-US" sz="1200" b="0" kern="1200" baseline="0" dirty="0" smtClean="0">
                <a:solidFill>
                  <a:schemeClr val="tx1"/>
                </a:solidFill>
                <a:effectLst/>
                <a:latin typeface="+mn-lt"/>
                <a:ea typeface="+mn-ea"/>
                <a:cs typeface="+mn-cs"/>
              </a:rPr>
              <a:t> scholar plot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Team science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the number and intensity of collaborations for the depicted scholar.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Impact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Summarize highly cited papers.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Prestige</a:t>
            </a:r>
            <a:r>
              <a:rPr lang="en-US" sz="1200" b="0" kern="1200" baseline="0" dirty="0" smtClean="0">
                <a:solidFill>
                  <a:schemeClr val="tx1"/>
                </a:solidFill>
                <a:effectLst/>
                <a:latin typeface="+mn-lt"/>
                <a:ea typeface="+mn-ea"/>
                <a:cs typeface="+mn-cs"/>
              </a:rPr>
              <a:t> information</a:t>
            </a: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the specific journals where the scholar publishes most often and their impact factors. </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22</a:t>
            </a:fld>
            <a:endParaRPr lang="en-US"/>
          </a:p>
        </p:txBody>
      </p:sp>
    </p:spTree>
    <p:extLst>
      <p:ext uri="{BB962C8B-B14F-4D97-AF65-F5344CB8AC3E}">
        <p14:creationId xmlns:p14="http://schemas.microsoft.com/office/powerpoint/2010/main" val="6751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another feature that interact an each plot.</a:t>
            </a:r>
          </a:p>
          <a:p>
            <a:r>
              <a:rPr lang="en-US" baseline="0" dirty="0" smtClean="0"/>
              <a:t>When you interact with a plot, it shows the tooltip, which includes paper title, year of publication, the number of citations, journal or conference name and journal impact factor.</a:t>
            </a:r>
          </a:p>
          <a:p>
            <a:endParaRPr lang="en-US" baseline="0" dirty="0" smtClean="0"/>
          </a:p>
          <a:p>
            <a:r>
              <a:rPr lang="en-US" baseline="0" dirty="0" smtClean="0"/>
              <a:t>this is optional </a:t>
            </a:r>
          </a:p>
        </p:txBody>
      </p:sp>
      <p:sp>
        <p:nvSpPr>
          <p:cNvPr id="4" name="Slide Number Placeholder 3"/>
          <p:cNvSpPr>
            <a:spLocks noGrp="1"/>
          </p:cNvSpPr>
          <p:nvPr>
            <p:ph type="sldNum" sz="quarter" idx="10"/>
          </p:nvPr>
        </p:nvSpPr>
        <p:spPr/>
        <p:txBody>
          <a:bodyPr/>
          <a:lstStyle/>
          <a:p>
            <a:fld id="{A0AB08FA-5074-2E48-91F9-963DD7E847B1}" type="slidenum">
              <a:rPr lang="en-US" smtClean="0"/>
              <a:t>23</a:t>
            </a:fld>
            <a:endParaRPr lang="en-US"/>
          </a:p>
        </p:txBody>
      </p:sp>
    </p:spTree>
    <p:extLst>
      <p:ext uri="{BB962C8B-B14F-4D97-AF65-F5344CB8AC3E}">
        <p14:creationId xmlns:p14="http://schemas.microsoft.com/office/powerpoint/2010/main" val="41106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24</a:t>
            </a:fld>
            <a:endParaRPr lang="en-US"/>
          </a:p>
        </p:txBody>
      </p:sp>
    </p:spTree>
    <p:extLst>
      <p:ext uri="{BB962C8B-B14F-4D97-AF65-F5344CB8AC3E}">
        <p14:creationId xmlns:p14="http://schemas.microsoft.com/office/powerpoint/2010/main" val="663172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25</a:t>
            </a:fld>
            <a:endParaRPr lang="en-US"/>
          </a:p>
        </p:txBody>
      </p:sp>
    </p:spTree>
    <p:extLst>
      <p:ext uri="{BB962C8B-B14F-4D97-AF65-F5344CB8AC3E}">
        <p14:creationId xmlns:p14="http://schemas.microsoft.com/office/powerpoint/2010/main" val="2061520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26</a:t>
            </a:fld>
            <a:endParaRPr lang="en-US"/>
          </a:p>
        </p:txBody>
      </p:sp>
    </p:spTree>
    <p:extLst>
      <p:ext uri="{BB962C8B-B14F-4D97-AF65-F5344CB8AC3E}">
        <p14:creationId xmlns:p14="http://schemas.microsoft.com/office/powerpoint/2010/main" val="43346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27</a:t>
            </a:fld>
            <a:endParaRPr lang="en-US"/>
          </a:p>
        </p:txBody>
      </p:sp>
    </p:spTree>
    <p:extLst>
      <p:ext uri="{BB962C8B-B14F-4D97-AF65-F5344CB8AC3E}">
        <p14:creationId xmlns:p14="http://schemas.microsoft.com/office/powerpoint/2010/main" val="225805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sources</a:t>
            </a:r>
          </a:p>
          <a:p>
            <a:endParaRPr lang="en-US" baseline="0" dirty="0" smtClean="0"/>
          </a:p>
          <a:p>
            <a:r>
              <a:rPr lang="en-US" baseline="0" dirty="0" smtClean="0"/>
              <a:t>Impact which is citations from Google Scholar</a:t>
            </a:r>
          </a:p>
          <a:p>
            <a:r>
              <a:rPr lang="en-US" dirty="0" smtClean="0"/>
              <a:t>Prestige which is Impact Factor from Thomson Reuters</a:t>
            </a: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28</a:t>
            </a:fld>
            <a:endParaRPr lang="en-US"/>
          </a:p>
        </p:txBody>
      </p:sp>
    </p:spTree>
    <p:extLst>
      <p:ext uri="{BB962C8B-B14F-4D97-AF65-F5344CB8AC3E}">
        <p14:creationId xmlns:p14="http://schemas.microsoft.com/office/powerpoint/2010/main" val="211522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User visit to</a:t>
            </a:r>
            <a:r>
              <a:rPr lang="en-US" baseline="0" dirty="0" smtClean="0"/>
              <a:t> Scholar Plot</a:t>
            </a:r>
          </a:p>
          <a:p>
            <a:pPr marL="228600" indent="-228600">
              <a:buAutoNum type="arabicPeriod"/>
            </a:pPr>
            <a:r>
              <a:rPr lang="en-US" baseline="0" dirty="0" smtClean="0"/>
              <a:t>Type the scholar name to send HTTP request in Ajax(</a:t>
            </a:r>
            <a:r>
              <a:rPr lang="en-US" sz="1200" b="0" i="0" kern="1200" dirty="0" smtClean="0">
                <a:solidFill>
                  <a:schemeClr val="tx1"/>
                </a:solidFill>
                <a:effectLst/>
                <a:latin typeface="+mn-lt"/>
                <a:ea typeface="+mn-ea"/>
                <a:cs typeface="+mn-cs"/>
              </a:rPr>
              <a:t>asynchronous JavaScript and XML)</a:t>
            </a:r>
            <a:r>
              <a:rPr lang="en-US" sz="1200" b="0" i="0" kern="1200" baseline="0" dirty="0" smtClean="0">
                <a:solidFill>
                  <a:schemeClr val="tx1"/>
                </a:solidFill>
                <a:effectLst/>
                <a:latin typeface="+mn-lt"/>
                <a:ea typeface="+mn-ea"/>
                <a:cs typeface="+mn-cs"/>
              </a:rPr>
              <a:t> and</a:t>
            </a:r>
            <a:r>
              <a:rPr lang="en-US" baseline="0" dirty="0" smtClean="0"/>
              <a:t> jQuery</a:t>
            </a:r>
          </a:p>
          <a:p>
            <a:pPr marL="228600" indent="-228600">
              <a:buAutoNum type="arabicPeriod"/>
            </a:pPr>
            <a:r>
              <a:rPr lang="en-US" baseline="0" dirty="0" smtClean="0"/>
              <a:t>Web server fetches scholar data from Google Scholar Profile with user input parameter</a:t>
            </a:r>
          </a:p>
          <a:p>
            <a:pPr marL="228600" indent="-228600">
              <a:buAutoNum type="arabicPeriod"/>
            </a:pPr>
            <a:r>
              <a:rPr lang="en-US" dirty="0" smtClean="0"/>
              <a:t>Web server connects</a:t>
            </a:r>
            <a:r>
              <a:rPr lang="en-US" baseline="0" dirty="0" smtClean="0"/>
              <a:t> database server in order to fetch the data (Author, Impact Factor, Funding information)</a:t>
            </a:r>
          </a:p>
          <a:p>
            <a:pPr marL="228600" indent="-228600">
              <a:buAutoNum type="arabicPeriod"/>
            </a:pPr>
            <a:r>
              <a:rPr lang="en-US" baseline="0" dirty="0" smtClean="0"/>
              <a:t>Web server returns data as a </a:t>
            </a:r>
            <a:r>
              <a:rPr lang="en-US" baseline="0" dirty="0" err="1" smtClean="0"/>
              <a:t>Json</a:t>
            </a:r>
            <a:r>
              <a:rPr lang="en-US" baseline="0" dirty="0" smtClean="0"/>
              <a:t> format to user with HTTP response</a:t>
            </a:r>
          </a:p>
          <a:p>
            <a:pPr marL="228600" indent="-228600">
              <a:buAutoNum type="arabicPeriod"/>
            </a:pPr>
            <a:r>
              <a:rPr lang="en-US" baseline="0" dirty="0" smtClean="0"/>
              <a:t>Web browsers renter the data in SVG using HTML5+CSS</a:t>
            </a:r>
          </a:p>
          <a:p>
            <a:pPr marL="228600" indent="-228600">
              <a:buAutoNum type="arabicPeriod"/>
            </a:pPr>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29</a:t>
            </a:fld>
            <a:endParaRPr lang="en-US"/>
          </a:p>
        </p:txBody>
      </p:sp>
    </p:spTree>
    <p:extLst>
      <p:ext uri="{BB962C8B-B14F-4D97-AF65-F5344CB8AC3E}">
        <p14:creationId xmlns:p14="http://schemas.microsoft.com/office/powerpoint/2010/main" val="192523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Before starting to present my research,</a:t>
            </a:r>
          </a:p>
          <a:p>
            <a:r>
              <a:rPr lang="en-US" sz="1200" b="0" i="0" kern="1200" dirty="0" smtClean="0">
                <a:solidFill>
                  <a:schemeClr val="tx1"/>
                </a:solidFill>
                <a:effectLst/>
                <a:latin typeface="+mn-lt"/>
                <a:ea typeface="+mn-ea"/>
                <a:cs typeface="+mn-cs"/>
              </a:rPr>
              <a:t>I would like to talk about a little bit what data</a:t>
            </a:r>
            <a:r>
              <a:rPr lang="en-US" sz="1200" b="0" i="0" kern="1200" baseline="0" dirty="0" smtClean="0">
                <a:solidFill>
                  <a:schemeClr val="tx1"/>
                </a:solidFill>
                <a:effectLst/>
                <a:latin typeface="+mn-lt"/>
                <a:ea typeface="+mn-ea"/>
                <a:cs typeface="+mn-cs"/>
              </a:rPr>
              <a:t> visualization is exactly.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are many benefits of it, however, I point out two main things.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Qualitative analysis is the scientific study of data that can be observed, but not measured.</a:t>
            </a:r>
          </a:p>
        </p:txBody>
      </p:sp>
      <p:sp>
        <p:nvSpPr>
          <p:cNvPr id="4" name="Slide Number Placeholder 3"/>
          <p:cNvSpPr>
            <a:spLocks noGrp="1"/>
          </p:cNvSpPr>
          <p:nvPr>
            <p:ph type="sldNum" sz="quarter" idx="10"/>
          </p:nvPr>
        </p:nvSpPr>
        <p:spPr/>
        <p:txBody>
          <a:bodyPr/>
          <a:lstStyle/>
          <a:p>
            <a:fld id="{A0AB08FA-5074-2E48-91F9-963DD7E847B1}" type="slidenum">
              <a:rPr lang="en-US" smtClean="0"/>
              <a:t>3</a:t>
            </a:fld>
            <a:endParaRPr lang="en-US" dirty="0"/>
          </a:p>
        </p:txBody>
      </p:sp>
    </p:spTree>
    <p:extLst>
      <p:ext uri="{BB962C8B-B14F-4D97-AF65-F5344CB8AC3E}">
        <p14:creationId xmlns:p14="http://schemas.microsoft.com/office/powerpoint/2010/main" val="125201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biggest problem is middle name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30</a:t>
            </a:fld>
            <a:endParaRPr lang="en-US"/>
          </a:p>
        </p:txBody>
      </p:sp>
    </p:spTree>
    <p:extLst>
      <p:ext uri="{BB962C8B-B14F-4D97-AF65-F5344CB8AC3E}">
        <p14:creationId xmlns:p14="http://schemas.microsoft.com/office/powerpoint/2010/main" val="23941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Matching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Title</a:t>
            </a:r>
            <a:r>
              <a:rPr lang="en-US" sz="1200" baseline="0" dirty="0" smtClean="0"/>
              <a:t> will be placed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1. remove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2. matching </a:t>
            </a:r>
          </a:p>
        </p:txBody>
      </p:sp>
      <p:sp>
        <p:nvSpPr>
          <p:cNvPr id="4" name="Slide Number Placeholder 3"/>
          <p:cNvSpPr>
            <a:spLocks noGrp="1"/>
          </p:cNvSpPr>
          <p:nvPr>
            <p:ph type="sldNum" sz="quarter" idx="10"/>
          </p:nvPr>
        </p:nvSpPr>
        <p:spPr/>
        <p:txBody>
          <a:bodyPr/>
          <a:lstStyle/>
          <a:p>
            <a:fld id="{A0AB08FA-5074-2E48-91F9-963DD7E847B1}" type="slidenum">
              <a:rPr lang="en-US" smtClean="0"/>
              <a:t>31</a:t>
            </a:fld>
            <a:endParaRPr lang="en-US"/>
          </a:p>
        </p:txBody>
      </p:sp>
    </p:spTree>
    <p:extLst>
      <p:ext uri="{BB962C8B-B14F-4D97-AF65-F5344CB8AC3E}">
        <p14:creationId xmlns:p14="http://schemas.microsoft.com/office/powerpoint/2010/main" val="744783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32</a:t>
            </a:fld>
            <a:endParaRPr lang="en-US"/>
          </a:p>
        </p:txBody>
      </p:sp>
    </p:spTree>
    <p:extLst>
      <p:ext uri="{BB962C8B-B14F-4D97-AF65-F5344CB8AC3E}">
        <p14:creationId xmlns:p14="http://schemas.microsoft.com/office/powerpoint/2010/main" val="2141536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33</a:t>
            </a:fld>
            <a:endParaRPr lang="en-US"/>
          </a:p>
        </p:txBody>
      </p:sp>
    </p:spTree>
    <p:extLst>
      <p:ext uri="{BB962C8B-B14F-4D97-AF65-F5344CB8AC3E}">
        <p14:creationId xmlns:p14="http://schemas.microsoft.com/office/powerpoint/2010/main" val="1142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34</a:t>
            </a:fld>
            <a:endParaRPr lang="en-US"/>
          </a:p>
        </p:txBody>
      </p:sp>
    </p:spTree>
    <p:extLst>
      <p:ext uri="{BB962C8B-B14F-4D97-AF65-F5344CB8AC3E}">
        <p14:creationId xmlns:p14="http://schemas.microsoft.com/office/powerpoint/2010/main" val="1473419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Funding</a:t>
            </a:r>
            <a:r>
              <a:rPr lang="en-US" baseline="0" dirty="0" smtClean="0"/>
              <a:t> information - NSF/NIH/NASA</a:t>
            </a:r>
          </a:p>
          <a:p>
            <a:r>
              <a:rPr lang="en-US" dirty="0" smtClean="0"/>
              <a:t>2. Citation </a:t>
            </a:r>
          </a:p>
          <a:p>
            <a:r>
              <a:rPr lang="en-US" dirty="0" smtClean="0"/>
              <a:t>3. Impact Factor - size and colors</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36</a:t>
            </a:fld>
            <a:endParaRPr lang="en-US" dirty="0"/>
          </a:p>
        </p:txBody>
      </p:sp>
    </p:spTree>
    <p:extLst>
      <p:ext uri="{BB962C8B-B14F-4D97-AF65-F5344CB8AC3E}">
        <p14:creationId xmlns:p14="http://schemas.microsoft.com/office/powerpoint/2010/main" val="1938347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simply understand the</a:t>
            </a:r>
            <a:r>
              <a:rPr lang="en-US" baseline="0" dirty="0" smtClean="0"/>
              <a:t> concept and information of department</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37</a:t>
            </a:fld>
            <a:endParaRPr lang="en-US" dirty="0"/>
          </a:p>
        </p:txBody>
      </p:sp>
    </p:spTree>
    <p:extLst>
      <p:ext uri="{BB962C8B-B14F-4D97-AF65-F5344CB8AC3E}">
        <p14:creationId xmlns:p14="http://schemas.microsoft.com/office/powerpoint/2010/main" val="1017073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39</a:t>
            </a:fld>
            <a:endParaRPr lang="en-US" dirty="0"/>
          </a:p>
        </p:txBody>
      </p:sp>
    </p:spTree>
    <p:extLst>
      <p:ext uri="{BB962C8B-B14F-4D97-AF65-F5344CB8AC3E}">
        <p14:creationId xmlns:p14="http://schemas.microsoft.com/office/powerpoint/2010/main" val="78310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Local scale Y-axis is automatically scaled to the highest citation received by faculty in the department. </a:t>
            </a:r>
            <a:r>
              <a:rPr lang="en-US" dirty="0" smtClean="0"/>
              <a:t>Quartiles</a:t>
            </a:r>
            <a:r>
              <a:rPr lang="en-US" baseline="0" dirty="0" smtClean="0"/>
              <a:t> are calculated using the faculty within the same department. Citation / Impact Factor / Funding</a:t>
            </a:r>
          </a:p>
          <a:p>
            <a:endParaRPr lang="en-US" baseline="0" dirty="0" smtClean="0"/>
          </a:p>
          <a:p>
            <a:r>
              <a:rPr lang="en-US" baseline="0" dirty="0" smtClean="0"/>
              <a:t>Global – </a:t>
            </a:r>
            <a:r>
              <a:rPr lang="en-US" dirty="0" smtClean="0"/>
              <a:t>Quartiles</a:t>
            </a:r>
            <a:r>
              <a:rPr lang="en-US" baseline="0" dirty="0" smtClean="0"/>
              <a:t> are calculated using the faculty within the same discipline.</a:t>
            </a:r>
          </a:p>
          <a:p>
            <a:endParaRPr lang="en-US" baseline="0" dirty="0" smtClean="0"/>
          </a:p>
          <a:p>
            <a:r>
              <a:rPr lang="en-US" baseline="0" dirty="0" smtClean="0"/>
              <a:t>We used CIP (</a:t>
            </a:r>
            <a:r>
              <a:rPr lang="en-US" sz="1200" b="0" i="0" kern="1200" dirty="0" smtClean="0">
                <a:solidFill>
                  <a:schemeClr val="tx1"/>
                </a:solidFill>
                <a:effectLst/>
                <a:latin typeface="+mn-lt"/>
                <a:ea typeface="+mn-ea"/>
                <a:cs typeface="+mn-cs"/>
              </a:rPr>
              <a:t>The National Center for Education Statistics designed the Classification of Instructional Program)</a:t>
            </a:r>
            <a:r>
              <a:rPr lang="en-US" baseline="0" dirty="0" smtClean="0"/>
              <a:t> codes to map the departments to disciplines. </a:t>
            </a:r>
            <a:endParaRPr lang="en-US" dirty="0" smtClean="0"/>
          </a:p>
          <a:p>
            <a:endParaRPr lang="en-US" baseline="0" dirty="0" smtClean="0"/>
          </a:p>
          <a:p>
            <a:r>
              <a:rPr lang="en-US" baseline="0" dirty="0" smtClean="0"/>
              <a:t>In Global, scale below the cloud is fixed with 20,000 which is 90 percentile of all faculty. scale above the cloud is fixed with 300,000 which is approximately the highest citation of faculty</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40</a:t>
            </a:fld>
            <a:endParaRPr lang="en-US" dirty="0"/>
          </a:p>
        </p:txBody>
      </p:sp>
    </p:spTree>
    <p:extLst>
      <p:ext uri="{BB962C8B-B14F-4D97-AF65-F5344CB8AC3E}">
        <p14:creationId xmlns:p14="http://schemas.microsoft.com/office/powerpoint/2010/main" val="1095702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how do you think local,</a:t>
            </a:r>
          </a:p>
          <a:p>
            <a:r>
              <a:rPr lang="en-US" dirty="0" smtClean="0"/>
              <a:t>Truly everyone</a:t>
            </a:r>
            <a:r>
              <a:rPr lang="en-US" baseline="0" dirty="0" smtClean="0"/>
              <a:t> in department are good.</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41</a:t>
            </a:fld>
            <a:endParaRPr lang="en-US" dirty="0"/>
          </a:p>
        </p:txBody>
      </p:sp>
    </p:spTree>
    <p:extLst>
      <p:ext uri="{BB962C8B-B14F-4D97-AF65-F5344CB8AC3E}">
        <p14:creationId xmlns:p14="http://schemas.microsoft.com/office/powerpoint/2010/main" val="279001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of the way the human brain processes information,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charts or graphs to visualize large amounts of complex data is easier than poring over spreadsheets or reports.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a:t>
            </a:fld>
            <a:endParaRPr lang="en-US" dirty="0"/>
          </a:p>
        </p:txBody>
      </p:sp>
    </p:spTree>
    <p:extLst>
      <p:ext uri="{BB962C8B-B14F-4D97-AF65-F5344CB8AC3E}">
        <p14:creationId xmlns:p14="http://schemas.microsoft.com/office/powerpoint/2010/main" val="3177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42</a:t>
            </a:fld>
            <a:endParaRPr lang="en-US" dirty="0"/>
          </a:p>
        </p:txBody>
      </p:sp>
    </p:spTree>
    <p:extLst>
      <p:ext uri="{BB962C8B-B14F-4D97-AF65-F5344CB8AC3E}">
        <p14:creationId xmlns:p14="http://schemas.microsoft.com/office/powerpoint/2010/main" val="1762415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To validate design choices </a:t>
            </a:r>
            <a:r>
              <a:rPr lang="mr-IN" baseline="0" dirty="0" smtClean="0"/>
              <a:t>–</a:t>
            </a:r>
            <a:r>
              <a:rPr lang="en-US" baseline="0" dirty="0" smtClean="0"/>
              <a:t> prominent group (chaired) </a:t>
            </a:r>
          </a:p>
          <a:p>
            <a:pPr marL="0" indent="0">
              <a:buNone/>
            </a:pPr>
            <a:r>
              <a:rPr lang="en-US" baseline="0" dirty="0" smtClean="0"/>
              <a:t>1. Ground truth (standard, base)</a:t>
            </a:r>
          </a:p>
          <a:p>
            <a:pPr marL="0" indent="0">
              <a:buNone/>
            </a:pPr>
            <a:r>
              <a:rPr lang="en-US" baseline="0" dirty="0" smtClean="0"/>
              <a:t>2. Linear Model  </a:t>
            </a:r>
            <a:r>
              <a:rPr lang="mr-IN" baseline="0" dirty="0" smtClean="0"/>
              <a:t>–</a:t>
            </a:r>
            <a:r>
              <a:rPr lang="en-US" baseline="0" dirty="0" smtClean="0"/>
              <a:t> proof</a:t>
            </a:r>
          </a:p>
          <a:p>
            <a:pPr marL="0" indent="0">
              <a:buNone/>
            </a:pPr>
            <a:r>
              <a:rPr lang="en-US" baseline="0" dirty="0" smtClean="0"/>
              <a:t>3. Variables - Mirror to visualization </a:t>
            </a:r>
          </a:p>
          <a:p>
            <a:pPr marL="0" indent="0">
              <a:buNone/>
            </a:pPr>
            <a:endParaRPr lang="en-US" baseline="0" dirty="0" smtClean="0"/>
          </a:p>
          <a:p>
            <a:pPr marL="0" indent="0">
              <a:buNone/>
            </a:pPr>
            <a:r>
              <a:rPr lang="en-US" baseline="0" dirty="0" smtClean="0"/>
              <a:t>I ran data analysis for validation of academic garden design.</a:t>
            </a:r>
          </a:p>
          <a:p>
            <a:pPr marL="0" indent="0">
              <a:buNone/>
            </a:pPr>
            <a:endParaRPr lang="en-US" baseline="0" dirty="0" smtClean="0"/>
          </a:p>
          <a:p>
            <a:pPr marL="0" indent="0">
              <a:buNone/>
            </a:pPr>
            <a:r>
              <a:rPr lang="en-US" baseline="0" dirty="0" smtClean="0"/>
              <a:t>CS – n= 248 of 515 , n=61 of 130</a:t>
            </a:r>
          </a:p>
          <a:p>
            <a:pPr marL="0" indent="0">
              <a:buNone/>
            </a:pPr>
            <a:r>
              <a:rPr lang="en-US" baseline="0" dirty="0" smtClean="0"/>
              <a:t>Bio – n=152 of 381 , n=32 of 97</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43</a:t>
            </a:fld>
            <a:endParaRPr lang="en-US" dirty="0"/>
          </a:p>
        </p:txBody>
      </p:sp>
    </p:spTree>
    <p:extLst>
      <p:ext uri="{BB962C8B-B14F-4D97-AF65-F5344CB8AC3E}">
        <p14:creationId xmlns:p14="http://schemas.microsoft.com/office/powerpoint/2010/main" val="2030416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linear model evaluates the correlation chaired</a:t>
            </a:r>
            <a:r>
              <a:rPr lang="en-US" sz="1200" b="0" i="0" kern="1200" baseline="0" dirty="0" smtClean="0">
                <a:solidFill>
                  <a:schemeClr val="tx1"/>
                </a:solidFill>
                <a:effectLst/>
                <a:latin typeface="+mn-lt"/>
                <a:ea typeface="+mn-ea"/>
                <a:cs typeface="+mn-cs"/>
              </a:rPr>
              <a:t> professors </a:t>
            </a:r>
            <a:r>
              <a:rPr lang="en-US" sz="1200" b="0" i="0" kern="1200" dirty="0" smtClean="0">
                <a:solidFill>
                  <a:schemeClr val="tx1"/>
                </a:solidFill>
                <a:effectLst/>
                <a:latin typeface="+mn-lt"/>
                <a:ea typeface="+mn-ea"/>
                <a:cs typeface="+mn-cs"/>
              </a:rPr>
              <a:t>with the three variables displayed in Academic Garden.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Total Citations, Mean IF, Total Funding (NSF, NIH, NASA)</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Is</a:t>
            </a:r>
            <a:r>
              <a:rPr lang="en-US" sz="1200" b="0" i="0" kern="1200" baseline="0" dirty="0" err="1" smtClean="0">
                <a:solidFill>
                  <a:schemeClr val="tx1"/>
                </a:solidFill>
                <a:effectLst/>
                <a:latin typeface="+mn-lt"/>
                <a:ea typeface="+mn-ea"/>
                <a:cs typeface="+mn-cs"/>
              </a:rPr>
              <a:t>_chair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 if the faculty is in the top quartile for either of the 3 criteria – funding, mean IF, total citations </a:t>
            </a:r>
          </a:p>
          <a:p>
            <a:r>
              <a:rPr lang="en-US" sz="1200" b="0" i="0" kern="1200" dirty="0" err="1" smtClean="0">
                <a:solidFill>
                  <a:schemeClr val="tx1"/>
                </a:solidFill>
                <a:effectLst/>
                <a:latin typeface="+mn-lt"/>
                <a:ea typeface="+mn-ea"/>
                <a:cs typeface="+mn-cs"/>
              </a:rPr>
              <a:t>Is</a:t>
            </a:r>
            <a:r>
              <a:rPr lang="en-US" sz="1200" b="0" i="0" kern="1200" baseline="0" dirty="0" err="1" smtClean="0">
                <a:solidFill>
                  <a:schemeClr val="tx1"/>
                </a:solidFill>
                <a:effectLst/>
                <a:latin typeface="+mn-lt"/>
                <a:ea typeface="+mn-ea"/>
                <a:cs typeface="+mn-cs"/>
              </a:rPr>
              <a:t>_chair</a:t>
            </a:r>
            <a:r>
              <a:rPr lang="en-US" sz="1200" b="0" i="0" kern="1200" baseline="0" dirty="0" smtClean="0">
                <a:solidFill>
                  <a:schemeClr val="tx1"/>
                </a:solidFill>
                <a:effectLst/>
                <a:latin typeface="+mn-lt"/>
                <a:ea typeface="+mn-ea"/>
                <a:cs typeface="+mn-cs"/>
              </a:rPr>
              <a:t> (0) – if the faculty is not in the top quartile for all the three criteria</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Quartiles are calculated with respect to the department to which the faculty belongs to.</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ex., if a faculty is in the top quartile for citations but not for funding and impact factor, he still gets 1 according to this measure/metric</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44</a:t>
            </a:fld>
            <a:endParaRPr lang="en-US" dirty="0"/>
          </a:p>
        </p:txBody>
      </p:sp>
    </p:spTree>
    <p:extLst>
      <p:ext uri="{BB962C8B-B14F-4D97-AF65-F5344CB8AC3E}">
        <p14:creationId xmlns:p14="http://schemas.microsoft.com/office/powerpoint/2010/main" val="102579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three</a:t>
            </a:r>
            <a:r>
              <a:rPr lang="en-US" sz="1200" kern="1200" baseline="0" dirty="0" smtClean="0">
                <a:solidFill>
                  <a:schemeClr val="tx1"/>
                </a:solidFill>
                <a:effectLst/>
                <a:latin typeface="+mn-lt"/>
                <a:ea typeface="+mn-ea"/>
                <a:cs typeface="+mn-cs"/>
              </a:rPr>
              <a:t> criteria as separately factors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computer science, citations are very important. And you can clearly see the chaired faculty. Significantly related to citation.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Because they don’t publish so much journals, impact factor are not significant. Also, our funding sources are not included everything which computer science faculty received funding from.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45</a:t>
            </a:fld>
            <a:endParaRPr lang="en-US" dirty="0"/>
          </a:p>
        </p:txBody>
      </p:sp>
    </p:spTree>
    <p:extLst>
      <p:ext uri="{BB962C8B-B14F-4D97-AF65-F5344CB8AC3E}">
        <p14:creationId xmlns:p14="http://schemas.microsoft.com/office/powerpoint/2010/main" val="2022905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local_top_q_any_of_three</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 if the faculty is in the top quartile for either of the 3 criteria – funding, mean IF, total citations </a:t>
            </a:r>
          </a:p>
          <a:p>
            <a:r>
              <a:rPr lang="en-US" sz="1200" b="0" i="0" kern="1200" baseline="0" dirty="0" smtClean="0">
                <a:solidFill>
                  <a:schemeClr val="tx1"/>
                </a:solidFill>
                <a:effectLst/>
                <a:latin typeface="+mn-lt"/>
                <a:ea typeface="+mn-ea"/>
                <a:cs typeface="+mn-cs"/>
              </a:rPr>
              <a:t>0 – if the faculty is not in the top quartile for all the three criteria</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Quartiles are calculated with respect to the department to which the faculty belongs to.</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ex., if a faculty is in the top quartile for citations but not for funding and impact factor, he still gets 1 according to this measure/metric</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46</a:t>
            </a:fld>
            <a:endParaRPr lang="en-US" dirty="0"/>
          </a:p>
        </p:txBody>
      </p:sp>
    </p:spTree>
    <p:extLst>
      <p:ext uri="{BB962C8B-B14F-4D97-AF65-F5344CB8AC3E}">
        <p14:creationId xmlns:p14="http://schemas.microsoft.com/office/powerpoint/2010/main" val="1164751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three</a:t>
            </a:r>
            <a:r>
              <a:rPr lang="en-US" sz="1200" kern="1200" baseline="0" dirty="0" smtClean="0">
                <a:solidFill>
                  <a:schemeClr val="tx1"/>
                </a:solidFill>
                <a:effectLst/>
                <a:latin typeface="+mn-lt"/>
                <a:ea typeface="+mn-ea"/>
                <a:cs typeface="+mn-cs"/>
              </a:rPr>
              <a:t> criteria as separately factors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computer science, citations are very important. And you can clearly see the chaired faculty. Significantly related to citation.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Because they don’t publish so much journals, impact factor are not significant. Also, our funding sources are not included everything which computer science faculty received funding from.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47</a:t>
            </a:fld>
            <a:endParaRPr lang="en-US" dirty="0"/>
          </a:p>
        </p:txBody>
      </p:sp>
    </p:spTree>
    <p:extLst>
      <p:ext uri="{BB962C8B-B14F-4D97-AF65-F5344CB8AC3E}">
        <p14:creationId xmlns:p14="http://schemas.microsoft.com/office/powerpoint/2010/main" val="1093789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Linear Model: Academic Garden</a:t>
            </a:r>
          </a:p>
          <a:p>
            <a:r>
              <a:rPr lang="en-US" sz="1200" b="0" i="0" kern="1200" dirty="0" smtClean="0">
                <a:solidFill>
                  <a:schemeClr val="tx1"/>
                </a:solidFill>
                <a:effectLst/>
                <a:latin typeface="+mn-lt"/>
                <a:ea typeface="+mn-ea"/>
                <a:cs typeface="+mn-cs"/>
              </a:rPr>
              <a:t>This linear model evaluates the correlation chaired</a:t>
            </a:r>
            <a:r>
              <a:rPr lang="en-US" sz="1200" b="0" i="0" kern="1200" baseline="0" dirty="0" smtClean="0">
                <a:solidFill>
                  <a:schemeClr val="tx1"/>
                </a:solidFill>
                <a:effectLst/>
                <a:latin typeface="+mn-lt"/>
                <a:ea typeface="+mn-ea"/>
                <a:cs typeface="+mn-cs"/>
              </a:rPr>
              <a:t> professors </a:t>
            </a:r>
            <a:r>
              <a:rPr lang="en-US" sz="1200" b="0" i="0" kern="1200" dirty="0" smtClean="0">
                <a:solidFill>
                  <a:schemeClr val="tx1"/>
                </a:solidFill>
                <a:effectLst/>
                <a:latin typeface="+mn-lt"/>
                <a:ea typeface="+mn-ea"/>
                <a:cs typeface="+mn-cs"/>
              </a:rPr>
              <a:t>have with the three variables displayed in Academic Garden.</a:t>
            </a:r>
          </a:p>
          <a:p>
            <a:endParaRPr lang="en-US" sz="1200" b="0" i="0" kern="1200" dirty="0" smtClean="0">
              <a:solidFill>
                <a:schemeClr val="tx1"/>
              </a:solidFill>
              <a:effectLst/>
              <a:latin typeface="+mn-lt"/>
              <a:ea typeface="+mn-ea"/>
              <a:cs typeface="+mn-cs"/>
            </a:endParaRPr>
          </a:p>
          <a:p>
            <a:pPr marL="0" indent="0">
              <a:buNone/>
            </a:pPr>
            <a:r>
              <a:rPr lang="en-US" baseline="0" dirty="0" smtClean="0"/>
              <a:t>Why ? Validate design choices </a:t>
            </a:r>
            <a:r>
              <a:rPr lang="mr-IN" baseline="0" dirty="0" smtClean="0"/>
              <a:t>–</a:t>
            </a:r>
            <a:r>
              <a:rPr lang="en-US" baseline="0" dirty="0" smtClean="0"/>
              <a:t> prominent group (chaired) </a:t>
            </a:r>
          </a:p>
          <a:p>
            <a:pPr marL="0" indent="0">
              <a:buNone/>
            </a:pPr>
            <a:r>
              <a:rPr lang="en-US" baseline="0" dirty="0" smtClean="0"/>
              <a:t>1. Ground truth (standard, base)</a:t>
            </a:r>
          </a:p>
          <a:p>
            <a:pPr marL="0" indent="0">
              <a:buNone/>
            </a:pPr>
            <a:r>
              <a:rPr lang="en-US" baseline="0" dirty="0" smtClean="0"/>
              <a:t>2. Linear Model  </a:t>
            </a:r>
            <a:r>
              <a:rPr lang="mr-IN" baseline="0" dirty="0" smtClean="0"/>
              <a:t>–</a:t>
            </a:r>
            <a:r>
              <a:rPr lang="en-US" baseline="0" dirty="0" smtClean="0"/>
              <a:t> proof</a:t>
            </a:r>
          </a:p>
          <a:p>
            <a:pPr marL="0" indent="0">
              <a:buNone/>
            </a:pPr>
            <a:r>
              <a:rPr lang="en-US" baseline="0" dirty="0" smtClean="0"/>
              <a:t>3. Quartile - Mirror to visualization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data analysis validates the design choice of the three criteria for our visualization!</a:t>
            </a:r>
          </a:p>
        </p:txBody>
      </p:sp>
      <p:sp>
        <p:nvSpPr>
          <p:cNvPr id="4" name="Slide Number Placeholder 3"/>
          <p:cNvSpPr>
            <a:spLocks noGrp="1"/>
          </p:cNvSpPr>
          <p:nvPr>
            <p:ph type="sldNum" sz="quarter" idx="10"/>
          </p:nvPr>
        </p:nvSpPr>
        <p:spPr/>
        <p:txBody>
          <a:bodyPr/>
          <a:lstStyle/>
          <a:p>
            <a:fld id="{A0AB08FA-5074-2E48-91F9-963DD7E847B1}" type="slidenum">
              <a:rPr lang="en-US" smtClean="0"/>
              <a:t>48</a:t>
            </a:fld>
            <a:endParaRPr lang="en-US" dirty="0"/>
          </a:p>
        </p:txBody>
      </p:sp>
    </p:spTree>
    <p:extLst>
      <p:ext uri="{BB962C8B-B14F-4D97-AF65-F5344CB8AC3E}">
        <p14:creationId xmlns:p14="http://schemas.microsoft.com/office/powerpoint/2010/main" val="1192246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presented Scholar Plot (SP), a compact and scalable (individual-department-college) visualization interface for academic merit. We released SP at http://</a:t>
            </a:r>
            <a:r>
              <a:rPr lang="en-US" sz="1200" kern="1200" dirty="0" err="1" smtClean="0">
                <a:solidFill>
                  <a:schemeClr val="tx1"/>
                </a:solidFill>
                <a:effectLst/>
                <a:latin typeface="+mn-lt"/>
                <a:ea typeface="+mn-ea"/>
                <a:cs typeface="+mn-cs"/>
              </a:rPr>
              <a:t>scholarplot.com</a:t>
            </a:r>
            <a:r>
              <a:rPr lang="en-US" sz="1200" kern="1200" dirty="0" smtClean="0">
                <a:solidFill>
                  <a:schemeClr val="tx1"/>
                </a:solidFill>
                <a:effectLst/>
                <a:latin typeface="+mn-lt"/>
                <a:ea typeface="+mn-ea"/>
                <a:cs typeface="+mn-cs"/>
              </a:rPr>
              <a:t>. </a:t>
            </a:r>
          </a:p>
          <a:p>
            <a:endParaRPr lang="en-US" dirty="0" smtClean="0"/>
          </a:p>
          <a:p>
            <a:r>
              <a:rPr lang="en-US" sz="1200" kern="1200" dirty="0" smtClean="0">
                <a:solidFill>
                  <a:schemeClr val="tx1"/>
                </a:solidFill>
                <a:effectLst/>
                <a:latin typeface="+mn-lt"/>
                <a:ea typeface="+mn-ea"/>
                <a:cs typeface="+mn-cs"/>
              </a:rPr>
              <a:t>The basic idea behind SP is to facilitate instant deeper insights regarding different strengths of academic records, supporting the work of evaluation committees and the curious academic in search of an advisor or department. One of SP’s strengths is that it draws data from open sources that are inclusive.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49</a:t>
            </a:fld>
            <a:endParaRPr lang="en-US"/>
          </a:p>
        </p:txBody>
      </p:sp>
    </p:spTree>
    <p:extLst>
      <p:ext uri="{BB962C8B-B14F-4D97-AF65-F5344CB8AC3E}">
        <p14:creationId xmlns:p14="http://schemas.microsoft.com/office/powerpoint/2010/main" val="2072348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50</a:t>
            </a:fld>
            <a:endParaRPr lang="en-US"/>
          </a:p>
        </p:txBody>
      </p:sp>
    </p:spTree>
    <p:extLst>
      <p:ext uri="{BB962C8B-B14F-4D97-AF65-F5344CB8AC3E}">
        <p14:creationId xmlns:p14="http://schemas.microsoft.com/office/powerpoint/2010/main" val="1099806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would like to thank Dr. Pavlidis being my research advisor. And I would like thank each of you for serving on my committee.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Done.</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51</a:t>
            </a:fld>
            <a:endParaRPr lang="en-US" dirty="0"/>
          </a:p>
        </p:txBody>
      </p:sp>
    </p:spTree>
    <p:extLst>
      <p:ext uri="{BB962C8B-B14F-4D97-AF65-F5344CB8AC3E}">
        <p14:creationId xmlns:p14="http://schemas.microsoft.com/office/powerpoint/2010/main" val="61775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Good Research Problem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There are difficult and time consuming tasks</a:t>
            </a:r>
          </a:p>
          <a:p>
            <a:r>
              <a:rPr lang="en-US" sz="1200" b="0" i="0" kern="1200" baseline="0" dirty="0" smtClean="0">
                <a:solidFill>
                  <a:schemeClr val="tx1"/>
                </a:solidFill>
                <a:effectLst/>
                <a:latin typeface="+mn-lt"/>
                <a:ea typeface="+mn-ea"/>
                <a:cs typeface="+mn-cs"/>
              </a:rPr>
              <a:t>when Appraising academic careers.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For examples, </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0AB08FA-5074-2E48-91F9-963DD7E847B1}" type="slidenum">
              <a:rPr lang="en-US" smtClean="0"/>
              <a:t>5</a:t>
            </a:fld>
            <a:endParaRPr lang="en-US" dirty="0"/>
          </a:p>
        </p:txBody>
      </p:sp>
    </p:spTree>
    <p:extLst>
      <p:ext uri="{BB962C8B-B14F-4D97-AF65-F5344CB8AC3E}">
        <p14:creationId xmlns:p14="http://schemas.microsoft.com/office/powerpoint/2010/main" val="1252458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52</a:t>
            </a:fld>
            <a:endParaRPr lang="en-US"/>
          </a:p>
        </p:txBody>
      </p:sp>
    </p:spTree>
    <p:extLst>
      <p:ext uri="{BB962C8B-B14F-4D97-AF65-F5344CB8AC3E}">
        <p14:creationId xmlns:p14="http://schemas.microsoft.com/office/powerpoint/2010/main" val="1723850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53</a:t>
            </a:fld>
            <a:endParaRPr lang="en-US" dirty="0"/>
          </a:p>
        </p:txBody>
      </p:sp>
    </p:spTree>
    <p:extLst>
      <p:ext uri="{BB962C8B-B14F-4D97-AF65-F5344CB8AC3E}">
        <p14:creationId xmlns:p14="http://schemas.microsoft.com/office/powerpoint/2010/main" val="63948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CV is still very popular to evaluate.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it is </a:t>
            </a:r>
            <a:r>
              <a:rPr lang="en-US" sz="1200" b="0" i="0" kern="1200" dirty="0" smtClean="0">
                <a:solidFill>
                  <a:schemeClr val="tx1"/>
                </a:solidFill>
                <a:effectLst/>
                <a:latin typeface="+mn-lt"/>
                <a:ea typeface="+mn-ea"/>
                <a:cs typeface="+mn-cs"/>
              </a:rPr>
              <a:t>where your publishing and research history as well as your memberships and fellowships.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is inconsistent. For example, the way people list their publications is inconsistent.</a:t>
            </a:r>
          </a:p>
          <a:p>
            <a:pPr marL="171450" indent="-171450">
              <a:buFont typeface="Arial" charset="0"/>
              <a:buChar char="•"/>
            </a:pPr>
            <a:r>
              <a:rPr lang="en-US" sz="1200" kern="1200" baseline="0" dirty="0" smtClean="0">
                <a:solidFill>
                  <a:schemeClr val="tx1"/>
                </a:solidFill>
                <a:effectLst/>
                <a:latin typeface="+mn-lt"/>
                <a:ea typeface="+mn-ea"/>
                <a:cs typeface="+mn-cs"/>
              </a:rPr>
              <a:t>Journal (IF or not) , Conference (Acceptant rate or not )</a:t>
            </a:r>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0AB08FA-5074-2E48-91F9-963DD7E847B1}" type="slidenum">
              <a:rPr lang="en-US" smtClean="0"/>
              <a:t>6</a:t>
            </a:fld>
            <a:endParaRPr lang="en-US" dirty="0"/>
          </a:p>
        </p:txBody>
      </p:sp>
    </p:spTree>
    <p:extLst>
      <p:ext uri="{BB962C8B-B14F-4D97-AF65-F5344CB8AC3E}">
        <p14:creationId xmlns:p14="http://schemas.microsoft.com/office/powerpoint/2010/main" val="1757196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a:t>
            </a:r>
            <a:r>
              <a:rPr lang="en-US" baseline="0" dirty="0" smtClean="0"/>
              <a:t>e are three goals of research. </a:t>
            </a:r>
          </a:p>
          <a:p>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7</a:t>
            </a:fld>
            <a:endParaRPr lang="en-US" dirty="0"/>
          </a:p>
        </p:txBody>
      </p:sp>
    </p:spTree>
    <p:extLst>
      <p:ext uri="{BB962C8B-B14F-4D97-AF65-F5344CB8AC3E}">
        <p14:creationId xmlns:p14="http://schemas.microsoft.com/office/powerpoint/2010/main" val="4790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Som</a:t>
            </a:r>
            <a:r>
              <a:rPr lang="en-US" baseline="0" dirty="0" smtClean="0"/>
              <a:t>e related works is out three.  Software products. </a:t>
            </a: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8</a:t>
            </a:fld>
            <a:endParaRPr lang="en-US"/>
          </a:p>
        </p:txBody>
      </p:sp>
    </p:spTree>
    <p:extLst>
      <p:ext uri="{BB962C8B-B14F-4D97-AF65-F5344CB8AC3E}">
        <p14:creationId xmlns:p14="http://schemas.microsoft.com/office/powerpoint/2010/main" val="54023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smtClean="0"/>
              <a:t>Also</a:t>
            </a:r>
            <a:r>
              <a:rPr lang="en-US" baseline="0" dirty="0" smtClean="0"/>
              <a:t> there are some literature related work.</a:t>
            </a:r>
          </a:p>
          <a:p>
            <a:pPr>
              <a:lnSpc>
                <a:spcPct val="110000"/>
              </a:lnSpc>
            </a:pPr>
            <a:endParaRPr lang="en-US" dirty="0"/>
          </a:p>
        </p:txBody>
      </p:sp>
      <p:sp>
        <p:nvSpPr>
          <p:cNvPr id="4" name="Slide Number Placeholder 3"/>
          <p:cNvSpPr>
            <a:spLocks noGrp="1"/>
          </p:cNvSpPr>
          <p:nvPr>
            <p:ph type="sldNum" sz="quarter" idx="10"/>
          </p:nvPr>
        </p:nvSpPr>
        <p:spPr/>
        <p:txBody>
          <a:bodyPr/>
          <a:lstStyle/>
          <a:p>
            <a:fld id="{A0AB08FA-5074-2E48-91F9-963DD7E847B1}" type="slidenum">
              <a:rPr lang="en-US" smtClean="0"/>
              <a:t>9</a:t>
            </a:fld>
            <a:endParaRPr lang="en-US"/>
          </a:p>
        </p:txBody>
      </p:sp>
    </p:spTree>
    <p:extLst>
      <p:ext uri="{BB962C8B-B14F-4D97-AF65-F5344CB8AC3E}">
        <p14:creationId xmlns:p14="http://schemas.microsoft.com/office/powerpoint/2010/main" val="146697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Karl">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84731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055807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62985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8105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56243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962575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807615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38806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524283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Main Contents, Karl">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9194284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2/26/16</a:t>
            </a:r>
            <a:endParaRPr lang="en-US" dirty="0"/>
          </a:p>
        </p:txBody>
      </p:sp>
      <p:sp>
        <p:nvSpPr>
          <p:cNvPr id="5" name="Footer Placeholder 4"/>
          <p:cNvSpPr>
            <a:spLocks noGrp="1"/>
          </p:cNvSpPr>
          <p:nvPr>
            <p:ph type="ftr" sz="quarter" idx="11"/>
          </p:nvPr>
        </p:nvSpPr>
        <p:spPr/>
        <p:txBody>
          <a:bodyPr/>
          <a:lstStyle/>
          <a:p>
            <a:r>
              <a:rPr lang="en-US" smtClean="0"/>
              <a:t>Data Visualization for Scientific Careers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689152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2001401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2/26/16</a:t>
            </a:r>
            <a:endParaRPr lang="en-US" dirty="0"/>
          </a:p>
        </p:txBody>
      </p:sp>
      <p:sp>
        <p:nvSpPr>
          <p:cNvPr id="8" name="Footer Placeholder 7"/>
          <p:cNvSpPr>
            <a:spLocks noGrp="1"/>
          </p:cNvSpPr>
          <p:nvPr>
            <p:ph type="ftr" sz="quarter" idx="11"/>
          </p:nvPr>
        </p:nvSpPr>
        <p:spPr/>
        <p:txBody>
          <a:bodyPr/>
          <a:lstStyle/>
          <a:p>
            <a:r>
              <a:rPr lang="en-US" smtClean="0"/>
              <a:t>Data Visualization for Scientific Careers</a:t>
            </a:r>
            <a:endParaRPr lang="en-US" dirty="0"/>
          </a:p>
        </p:txBody>
      </p:sp>
      <p:sp>
        <p:nvSpPr>
          <p:cNvPr id="9" name="Slide Number Placeholder 8"/>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220089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2/26/16</a:t>
            </a:r>
            <a:endParaRPr lang="en-US" dirty="0"/>
          </a:p>
        </p:txBody>
      </p:sp>
      <p:sp>
        <p:nvSpPr>
          <p:cNvPr id="4" name="Footer Placeholder 3"/>
          <p:cNvSpPr>
            <a:spLocks noGrp="1"/>
          </p:cNvSpPr>
          <p:nvPr>
            <p:ph type="ftr" sz="quarter" idx="11"/>
          </p:nvPr>
        </p:nvSpPr>
        <p:spPr/>
        <p:txBody>
          <a:bodyPr/>
          <a:lstStyle/>
          <a:p>
            <a:r>
              <a:rPr lang="en-US" smtClean="0"/>
              <a:t>Data Visualization for Scientific Careers</a:t>
            </a:r>
            <a:endParaRPr lang="en-US" dirty="0"/>
          </a:p>
        </p:txBody>
      </p:sp>
      <p:sp>
        <p:nvSpPr>
          <p:cNvPr id="5" name="Slide Number Placeholder 4"/>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7265183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2/26/16</a:t>
            </a:r>
            <a:endParaRPr lang="en-US" dirty="0"/>
          </a:p>
        </p:txBody>
      </p:sp>
      <p:sp>
        <p:nvSpPr>
          <p:cNvPr id="3" name="Footer Placeholder 2"/>
          <p:cNvSpPr>
            <a:spLocks noGrp="1"/>
          </p:cNvSpPr>
          <p:nvPr>
            <p:ph type="ftr" sz="quarter" idx="11"/>
          </p:nvPr>
        </p:nvSpPr>
        <p:spPr/>
        <p:txBody>
          <a:bodyPr/>
          <a:lstStyle/>
          <a:p>
            <a:r>
              <a:rPr lang="en-US" smtClean="0"/>
              <a:t>Data Visualization for Scientific Careers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794971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582299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2/26/16</a:t>
            </a:r>
            <a:endParaRPr lang="en-US" dirty="0"/>
          </a:p>
        </p:txBody>
      </p:sp>
      <p:sp>
        <p:nvSpPr>
          <p:cNvPr id="6" name="Footer Placeholder 5"/>
          <p:cNvSpPr>
            <a:spLocks noGrp="1"/>
          </p:cNvSpPr>
          <p:nvPr>
            <p:ph type="ftr" sz="quarter" idx="11"/>
          </p:nvPr>
        </p:nvSpPr>
        <p:spPr/>
        <p:txBody>
          <a:bodyPr/>
          <a:lstStyle/>
          <a:p>
            <a:r>
              <a:rPr lang="en-US" smtClean="0"/>
              <a:t>Data Visualization for Scientific Careers</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a:t>
            </a:fld>
            <a:endParaRPr lang="en-US" dirty="0"/>
          </a:p>
        </p:txBody>
      </p:sp>
    </p:spTree>
    <p:extLst>
      <p:ext uri="{BB962C8B-B14F-4D97-AF65-F5344CB8AC3E}">
        <p14:creationId xmlns:p14="http://schemas.microsoft.com/office/powerpoint/2010/main" val="1419527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2/26/16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Data Visualization for Scientific Careers</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B74F74A-7BF3-1C41-9DD5-AD56B693B424}" type="slidenum">
              <a:rPr lang="en-US" smtClean="0"/>
              <a:t>‹#›</a:t>
            </a:fld>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0730344" y="0"/>
            <a:ext cx="1477819" cy="886691"/>
          </a:xfrm>
          <a:prstGeom prst="rect">
            <a:avLst/>
          </a:prstGeom>
        </p:spPr>
      </p:pic>
    </p:spTree>
    <p:extLst>
      <p:ext uri="{BB962C8B-B14F-4D97-AF65-F5344CB8AC3E}">
        <p14:creationId xmlns:p14="http://schemas.microsoft.com/office/powerpoint/2010/main" val="117403028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7.png"/><Relationship Id="rId9" Type="http://schemas.openxmlformats.org/officeDocument/2006/relationships/image" Target="../media/image59.tiff"/><Relationship Id="rId10"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15.tiff"/><Relationship Id="rId19" Type="http://schemas.openxmlformats.org/officeDocument/2006/relationships/image" Target="../media/image80.tiff"/><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104.tiff"/><Relationship Id="rId12" Type="http://schemas.openxmlformats.org/officeDocument/2006/relationships/image" Target="../media/image105.tiff"/><Relationship Id="rId13" Type="http://schemas.openxmlformats.org/officeDocument/2006/relationships/image" Target="../media/image106.tiff"/><Relationship Id="rId14" Type="http://schemas.openxmlformats.org/officeDocument/2006/relationships/image" Target="../media/image107.tiff"/><Relationship Id="rId15" Type="http://schemas.openxmlformats.org/officeDocument/2006/relationships/image" Target="../media/image108.png"/><Relationship Id="rId1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01.tiff"/><Relationship Id="rId9" Type="http://schemas.openxmlformats.org/officeDocument/2006/relationships/image" Target="../media/image102.tiff"/><Relationship Id="rId10" Type="http://schemas.openxmlformats.org/officeDocument/2006/relationships/image" Target="../media/image103.tiff"/></Relationships>
</file>

<file path=ppt/slides/_rels/slide51.xml.rels><?xml version="1.0" encoding="UTF-8" standalone="yes"?>
<Relationships xmlns="http://schemas.openxmlformats.org/package/2006/relationships"><Relationship Id="rId11" Type="http://schemas.openxmlformats.org/officeDocument/2006/relationships/image" Target="../media/image118.tiff"/><Relationship Id="rId12" Type="http://schemas.openxmlformats.org/officeDocument/2006/relationships/image" Target="../media/image119.tiff"/><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0.tiff"/><Relationship Id="rId4" Type="http://schemas.openxmlformats.org/officeDocument/2006/relationships/image" Target="../media/image111.tiff"/><Relationship Id="rId5" Type="http://schemas.openxmlformats.org/officeDocument/2006/relationships/image" Target="../media/image112.tiff"/><Relationship Id="rId6" Type="http://schemas.openxmlformats.org/officeDocument/2006/relationships/image" Target="../media/image113.tiff"/><Relationship Id="rId7" Type="http://schemas.openxmlformats.org/officeDocument/2006/relationships/image" Target="../media/image114.tiff"/><Relationship Id="rId8" Type="http://schemas.openxmlformats.org/officeDocument/2006/relationships/image" Target="../media/image115.tiff"/><Relationship Id="rId9" Type="http://schemas.openxmlformats.org/officeDocument/2006/relationships/image" Target="../media/image116.tiff"/><Relationship Id="rId10" Type="http://schemas.openxmlformats.org/officeDocument/2006/relationships/image" Target="../media/image11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www.scholarplot.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png"/><Relationship Id="rId8" Type="http://schemas.openxmlformats.org/officeDocument/2006/relationships/image" Target="../media/image12.tiff"/><Relationship Id="rId9" Type="http://schemas.openxmlformats.org/officeDocument/2006/relationships/image" Target="../media/image13.tiff"/><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353" y="980902"/>
            <a:ext cx="10702447" cy="5124616"/>
          </a:xfrm>
        </p:spPr>
        <p:txBody>
          <a:bodyPr>
            <a:normAutofit/>
          </a:bodyPr>
          <a:lstStyle/>
          <a:p>
            <a:pPr algn="l"/>
            <a:r>
              <a:rPr lang="en-US" sz="6000" spc="-150" dirty="0" smtClean="0">
                <a:ea typeface="Adobe Heiti Std R" charset="-122"/>
                <a:cs typeface="Adobe Heiti Std R" charset="-122"/>
              </a:rPr>
              <a:t>Scholar Plot</a:t>
            </a:r>
            <a:r>
              <a:rPr lang="en-US" sz="5400" spc="-150" dirty="0" smtClean="0">
                <a:ea typeface="Adobe Heiti Std R" charset="-122"/>
                <a:cs typeface="Adobe Heiti Std R" charset="-122"/>
              </a:rPr>
              <a:t> –</a:t>
            </a:r>
            <a:br>
              <a:rPr lang="en-US" sz="5400" spc="-150" dirty="0" smtClean="0">
                <a:ea typeface="Adobe Heiti Std R" charset="-122"/>
                <a:cs typeface="Adobe Heiti Std R" charset="-122"/>
              </a:rPr>
            </a:br>
            <a:r>
              <a:rPr lang="en-US" sz="6000" spc="-150" dirty="0" smtClean="0">
                <a:ea typeface="Adobe Heiti Std R" charset="-122"/>
                <a:cs typeface="Adobe Heiti Std R" charset="-122"/>
              </a:rPr>
              <a:t>Scalable Data Visualization Methods</a:t>
            </a:r>
            <a:r>
              <a:rPr lang="en-US" sz="6000" spc="-150" dirty="0">
                <a:ea typeface="Adobe Heiti Std R" charset="-122"/>
                <a:cs typeface="Adobe Heiti Std R" charset="-122"/>
              </a:rPr>
              <a:t/>
            </a:r>
            <a:br>
              <a:rPr lang="en-US" sz="6000" spc="-150" dirty="0">
                <a:ea typeface="Adobe Heiti Std R" charset="-122"/>
                <a:cs typeface="Adobe Heiti Std R" charset="-122"/>
              </a:rPr>
            </a:br>
            <a:r>
              <a:rPr lang="en-US" sz="6000" spc="-150" dirty="0" smtClean="0">
                <a:ea typeface="Adobe Heiti Std R" charset="-122"/>
                <a:cs typeface="Adobe Heiti Std R" charset="-122"/>
              </a:rPr>
              <a:t>for Academic Careers</a:t>
            </a:r>
            <a:endParaRPr lang="en-US" sz="5400" spc="-150" dirty="0">
              <a:ea typeface="Adobe Heiti Std R" charset="-122"/>
              <a:cs typeface="Adobe Heiti Std R" charset="-122"/>
            </a:endParaRPr>
          </a:p>
        </p:txBody>
      </p:sp>
      <p:sp>
        <p:nvSpPr>
          <p:cNvPr id="3" name="Subtitle 2"/>
          <p:cNvSpPr>
            <a:spLocks noGrp="1"/>
          </p:cNvSpPr>
          <p:nvPr>
            <p:ph type="subTitle" idx="1"/>
          </p:nvPr>
        </p:nvSpPr>
        <p:spPr>
          <a:xfrm>
            <a:off x="2587929" y="3805084"/>
            <a:ext cx="6829294" cy="2781695"/>
          </a:xfrm>
        </p:spPr>
        <p:txBody>
          <a:bodyPr>
            <a:normAutofit fontScale="85000" lnSpcReduction="20000"/>
          </a:bodyPr>
          <a:lstStyle/>
          <a:p>
            <a:pPr algn="ctr"/>
            <a:r>
              <a:rPr lang="en-US" dirty="0" smtClean="0"/>
              <a:t>Kyeongan (Karl) Kwon</a:t>
            </a:r>
          </a:p>
          <a:p>
            <a:pPr algn="ctr"/>
            <a:r>
              <a:rPr lang="en-US" dirty="0"/>
              <a:t>PhD </a:t>
            </a:r>
            <a:r>
              <a:rPr lang="en-US" dirty="0" smtClean="0"/>
              <a:t>Dissertation</a:t>
            </a:r>
            <a:endParaRPr lang="en-US" sz="2400" dirty="0" smtClean="0"/>
          </a:p>
          <a:p>
            <a:pPr algn="ctr"/>
            <a:endParaRPr lang="en-US" sz="1200" dirty="0" smtClean="0"/>
          </a:p>
          <a:p>
            <a:pPr algn="ctr"/>
            <a:r>
              <a:rPr lang="en-US" sz="2800" dirty="0" smtClean="0"/>
              <a:t>Advisor: Dr. Ioannis Pavlidis</a:t>
            </a:r>
          </a:p>
          <a:p>
            <a:pPr algn="ctr"/>
            <a:r>
              <a:rPr lang="en-US" sz="2800" dirty="0" smtClean="0"/>
              <a:t>Department of Computer Science</a:t>
            </a:r>
          </a:p>
          <a:p>
            <a:pPr algn="ctr"/>
            <a:r>
              <a:rPr lang="en-US" sz="2800" dirty="0" smtClean="0"/>
              <a:t>University of Houston</a:t>
            </a:r>
          </a:p>
          <a:p>
            <a:pPr algn="ctr"/>
            <a:r>
              <a:rPr lang="en-US" sz="2800" dirty="0" smtClean="0"/>
              <a:t>Monday July 18, 2016</a:t>
            </a:r>
          </a:p>
        </p:txBody>
      </p:sp>
    </p:spTree>
    <p:extLst>
      <p:ext uri="{BB962C8B-B14F-4D97-AF65-F5344CB8AC3E}">
        <p14:creationId xmlns:p14="http://schemas.microsoft.com/office/powerpoint/2010/main" val="166580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a:t>
            </a:r>
            <a:r>
              <a:rPr lang="en-US" dirty="0" smtClean="0"/>
              <a:t>s Missing?</a:t>
            </a:r>
            <a:endParaRPr lang="en-US" dirty="0"/>
          </a:p>
        </p:txBody>
      </p:sp>
      <p:sp>
        <p:nvSpPr>
          <p:cNvPr id="6" name="Content Placeholder 5"/>
          <p:cNvSpPr>
            <a:spLocks noGrp="1"/>
          </p:cNvSpPr>
          <p:nvPr>
            <p:ph idx="1"/>
          </p:nvPr>
        </p:nvSpPr>
        <p:spPr>
          <a:xfrm>
            <a:off x="1120000" y="1825625"/>
            <a:ext cx="10233800" cy="4351338"/>
          </a:xfrm>
        </p:spPr>
        <p:txBody>
          <a:bodyPr>
            <a:normAutofit fontScale="85000" lnSpcReduction="20000"/>
          </a:bodyPr>
          <a:lstStyle/>
          <a:p>
            <a:pPr>
              <a:lnSpc>
                <a:spcPct val="150000"/>
              </a:lnSpc>
            </a:pPr>
            <a:r>
              <a:rPr lang="en-US" sz="3600" dirty="0" smtClean="0"/>
              <a:t>Unambiguous scheme for academic performance</a:t>
            </a:r>
            <a:endParaRPr lang="en-US" sz="3600" dirty="0"/>
          </a:p>
          <a:p>
            <a:pPr>
              <a:lnSpc>
                <a:spcPct val="150000"/>
              </a:lnSpc>
            </a:pPr>
            <a:r>
              <a:rPr lang="en-US" sz="3600" dirty="0" smtClean="0"/>
              <a:t>Summary interface to facilitate executive decisions</a:t>
            </a:r>
          </a:p>
          <a:p>
            <a:pPr>
              <a:lnSpc>
                <a:spcPct val="150000"/>
              </a:lnSpc>
            </a:pPr>
            <a:endParaRPr lang="en-US" sz="3600" dirty="0"/>
          </a:p>
          <a:p>
            <a:pPr>
              <a:lnSpc>
                <a:spcPct val="150000"/>
              </a:lnSpc>
            </a:pPr>
            <a:r>
              <a:rPr lang="en-US" sz="3600" dirty="0" smtClean="0"/>
              <a:t>Scholar Plot fills the gap</a:t>
            </a:r>
          </a:p>
          <a:p>
            <a:pPr lvl="1">
              <a:lnSpc>
                <a:spcPct val="150000"/>
              </a:lnSpc>
            </a:pPr>
            <a:r>
              <a:rPr lang="en-US" sz="3200" dirty="0" smtClean="0"/>
              <a:t>Well-thought scheme for academic performance</a:t>
            </a:r>
          </a:p>
          <a:p>
            <a:pPr lvl="1">
              <a:lnSpc>
                <a:spcPct val="150000"/>
              </a:lnSpc>
            </a:pPr>
            <a:r>
              <a:rPr lang="en-US" sz="3200" dirty="0"/>
              <a:t>Visual summary</a:t>
            </a:r>
          </a:p>
          <a:p>
            <a:pPr lvl="1">
              <a:lnSpc>
                <a:spcPct val="150000"/>
              </a:lnSpc>
            </a:pPr>
            <a:endParaRPr lang="en-US"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080" y="4121139"/>
            <a:ext cx="624840" cy="624840"/>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10</a:t>
            </a:fld>
            <a:endParaRPr lang="en-US" dirty="0"/>
          </a:p>
        </p:txBody>
      </p:sp>
    </p:spTree>
    <p:extLst>
      <p:ext uri="{BB962C8B-B14F-4D97-AF65-F5344CB8AC3E}">
        <p14:creationId xmlns:p14="http://schemas.microsoft.com/office/powerpoint/2010/main" val="24364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543701" y="3885390"/>
            <a:ext cx="4416033" cy="2934464"/>
            <a:chOff x="7543701" y="3885390"/>
            <a:chExt cx="4416033" cy="2934464"/>
          </a:xfrm>
        </p:grpSpPr>
        <p:grpSp>
          <p:nvGrpSpPr>
            <p:cNvPr id="69" name="Group 68"/>
            <p:cNvGrpSpPr/>
            <p:nvPr/>
          </p:nvGrpSpPr>
          <p:grpSpPr>
            <a:xfrm>
              <a:off x="7543701" y="3885390"/>
              <a:ext cx="4416033" cy="2934464"/>
              <a:chOff x="7588259" y="3800725"/>
              <a:chExt cx="4416033" cy="2934464"/>
            </a:xfrm>
            <a:solidFill>
              <a:schemeClr val="tx1"/>
            </a:solidFill>
          </p:grpSpPr>
          <p:pic>
            <p:nvPicPr>
              <p:cNvPr id="41" name="Picture 40"/>
              <p:cNvPicPr>
                <a:picLocks noChangeAspect="1"/>
              </p:cNvPicPr>
              <p:nvPr/>
            </p:nvPicPr>
            <p:blipFill>
              <a:blip r:embed="rId3"/>
              <a:stretch>
                <a:fillRect/>
              </a:stretch>
            </p:blipFill>
            <p:spPr>
              <a:xfrm>
                <a:off x="7588259" y="3800725"/>
                <a:ext cx="4416033" cy="2934464"/>
              </a:xfrm>
              <a:prstGeom prst="rect">
                <a:avLst/>
              </a:prstGeom>
              <a:grpFill/>
              <a:ln>
                <a:solidFill>
                  <a:schemeClr val="tx1"/>
                </a:solidFill>
              </a:ln>
            </p:spPr>
          </p:pic>
          <p:sp>
            <p:nvSpPr>
              <p:cNvPr id="68" name="Freeform 67"/>
              <p:cNvSpPr/>
              <p:nvPr/>
            </p:nvSpPr>
            <p:spPr>
              <a:xfrm>
                <a:off x="8661650" y="3807226"/>
                <a:ext cx="2543906" cy="1363288"/>
              </a:xfrm>
              <a:custGeom>
                <a:avLst/>
                <a:gdLst>
                  <a:gd name="connsiteX0" fmla="*/ 232968 w 2543906"/>
                  <a:gd name="connsiteY0" fmla="*/ 689957 h 1363288"/>
                  <a:gd name="connsiteX1" fmla="*/ 232968 w 2543906"/>
                  <a:gd name="connsiteY1" fmla="*/ 689957 h 1363288"/>
                  <a:gd name="connsiteX2" fmla="*/ 211 w 2543906"/>
                  <a:gd name="connsiteY2" fmla="*/ 1155469 h 1363288"/>
                  <a:gd name="connsiteX3" fmla="*/ 199717 w 2543906"/>
                  <a:gd name="connsiteY3" fmla="*/ 1363288 h 1363288"/>
                  <a:gd name="connsiteX4" fmla="*/ 1014364 w 2543906"/>
                  <a:gd name="connsiteY4" fmla="*/ 1338349 h 1363288"/>
                  <a:gd name="connsiteX5" fmla="*/ 1006051 w 2543906"/>
                  <a:gd name="connsiteY5" fmla="*/ 1047404 h 1363288"/>
                  <a:gd name="connsiteX6" fmla="*/ 1130742 w 2543906"/>
                  <a:gd name="connsiteY6" fmla="*/ 931026 h 1363288"/>
                  <a:gd name="connsiteX7" fmla="*/ 1205557 w 2543906"/>
                  <a:gd name="connsiteY7" fmla="*/ 1155469 h 1363288"/>
                  <a:gd name="connsiteX8" fmla="*/ 2543906 w 2543906"/>
                  <a:gd name="connsiteY8" fmla="*/ 1055717 h 1363288"/>
                  <a:gd name="connsiteX9" fmla="*/ 1745884 w 2543906"/>
                  <a:gd name="connsiteY9" fmla="*/ 0 h 1363288"/>
                  <a:gd name="connsiteX10" fmla="*/ 365971 w 2543906"/>
                  <a:gd name="connsiteY10" fmla="*/ 365760 h 1363288"/>
                  <a:gd name="connsiteX11" fmla="*/ 232968 w 2543906"/>
                  <a:gd name="connsiteY11" fmla="*/ 689957 h 136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3906" h="1363288">
                    <a:moveTo>
                      <a:pt x="232968" y="689957"/>
                    </a:moveTo>
                    <a:lnTo>
                      <a:pt x="232968" y="689957"/>
                    </a:lnTo>
                    <a:cubicBezTo>
                      <a:pt x="-15892" y="1089908"/>
                      <a:pt x="211" y="917171"/>
                      <a:pt x="211" y="1155469"/>
                    </a:cubicBezTo>
                    <a:lnTo>
                      <a:pt x="199717" y="1363288"/>
                    </a:lnTo>
                    <a:lnTo>
                      <a:pt x="1014364" y="1338349"/>
                    </a:lnTo>
                    <a:lnTo>
                      <a:pt x="1006051" y="1047404"/>
                    </a:lnTo>
                    <a:lnTo>
                      <a:pt x="1130742" y="931026"/>
                    </a:lnTo>
                    <a:lnTo>
                      <a:pt x="1205557" y="1155469"/>
                    </a:lnTo>
                    <a:lnTo>
                      <a:pt x="2543906" y="1055717"/>
                    </a:lnTo>
                    <a:lnTo>
                      <a:pt x="1745884" y="0"/>
                    </a:lnTo>
                    <a:lnTo>
                      <a:pt x="365971" y="365760"/>
                    </a:lnTo>
                    <a:lnTo>
                      <a:pt x="232968" y="689957"/>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p:cNvSpPr/>
            <p:nvPr/>
          </p:nvSpPr>
          <p:spPr>
            <a:xfrm>
              <a:off x="8967035" y="4029169"/>
              <a:ext cx="921784" cy="92178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7" name="Oval 26"/>
            <p:cNvSpPr/>
            <p:nvPr/>
          </p:nvSpPr>
          <p:spPr>
            <a:xfrm>
              <a:off x="9777723" y="4743099"/>
              <a:ext cx="343638" cy="3436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8" name="Oval 27"/>
            <p:cNvSpPr/>
            <p:nvPr/>
          </p:nvSpPr>
          <p:spPr>
            <a:xfrm>
              <a:off x="9343173" y="4977219"/>
              <a:ext cx="277960" cy="27796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Design Philosophy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Merit criteria for evaluation of academic performance</a:t>
            </a:r>
          </a:p>
          <a:p>
            <a:pPr marL="914400" lvl="1" indent="-457200">
              <a:buFont typeface="+mj-lt"/>
              <a:buAutoNum type="arabicPeriod"/>
            </a:pPr>
            <a:r>
              <a:rPr lang="en-US" dirty="0" smtClean="0"/>
              <a:t>Impact </a:t>
            </a:r>
          </a:p>
          <a:p>
            <a:pPr lvl="2"/>
            <a:r>
              <a:rPr lang="en-US" dirty="0" smtClean="0"/>
              <a:t>post-production merit</a:t>
            </a:r>
          </a:p>
          <a:p>
            <a:pPr marL="914400" lvl="1" indent="-457200">
              <a:buFont typeface="+mj-lt"/>
              <a:buAutoNum type="arabicPeriod"/>
            </a:pPr>
            <a:r>
              <a:rPr lang="en-US" dirty="0" smtClean="0"/>
              <a:t>Prestige</a:t>
            </a:r>
          </a:p>
          <a:p>
            <a:pPr lvl="2"/>
            <a:r>
              <a:rPr lang="en-US" dirty="0" smtClean="0"/>
              <a:t>pre-production merit</a:t>
            </a:r>
          </a:p>
          <a:p>
            <a:pPr marL="914400" lvl="1" indent="-457200">
              <a:buFont typeface="+mj-lt"/>
              <a:buAutoNum type="arabicPeriod"/>
            </a:pPr>
            <a:r>
              <a:rPr lang="en-US" dirty="0" smtClean="0"/>
              <a:t>Funding</a:t>
            </a:r>
          </a:p>
          <a:p>
            <a:pPr lvl="2"/>
            <a:r>
              <a:rPr lang="en-US" dirty="0" smtClean="0"/>
              <a:t>enabler of production</a:t>
            </a:r>
          </a:p>
          <a:p>
            <a:endParaRPr lang="en-US" dirty="0" smtClean="0"/>
          </a:p>
          <a:p>
            <a:r>
              <a:rPr lang="en-US" dirty="0" smtClean="0"/>
              <a:t>Visualization</a:t>
            </a:r>
          </a:p>
          <a:p>
            <a:pPr marL="914400" lvl="1" indent="-457200">
              <a:buFont typeface="+mj-lt"/>
              <a:buAutoNum type="arabicPeriod"/>
            </a:pPr>
            <a:r>
              <a:rPr lang="en-US" dirty="0" smtClean="0"/>
              <a:t>Impact linked to vertical axis - visibility</a:t>
            </a:r>
          </a:p>
          <a:p>
            <a:pPr marL="914400" lvl="1" indent="-457200">
              <a:buFont typeface="+mj-lt"/>
              <a:buAutoNum type="arabicPeriod"/>
            </a:pPr>
            <a:r>
              <a:rPr lang="en-US" dirty="0" smtClean="0"/>
              <a:t>Prestige linked to disk size - fancy factor</a:t>
            </a:r>
          </a:p>
          <a:p>
            <a:pPr marL="914400" lvl="1" indent="-457200">
              <a:buFont typeface="+mj-lt"/>
              <a:buAutoNum type="arabicPeriod"/>
            </a:pPr>
            <a:r>
              <a:rPr lang="en-US" dirty="0" smtClean="0"/>
              <a:t>Funding placed at the bottom - causality</a:t>
            </a:r>
          </a:p>
          <a:p>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06274" y="2411244"/>
            <a:ext cx="1850601" cy="1371600"/>
          </a:xfrm>
          <a:prstGeom prst="rect">
            <a:avLst/>
          </a:prstGeom>
          <a:ln w="57150">
            <a:solidFill>
              <a:schemeClr val="tx1"/>
            </a:solidFill>
          </a:ln>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0507" y="2419988"/>
            <a:ext cx="2031170" cy="1354113"/>
          </a:xfrm>
          <a:prstGeom prst="rect">
            <a:avLst/>
          </a:prstGeom>
          <a:ln w="57150">
            <a:solidFill>
              <a:schemeClr val="tx1"/>
            </a:solidFill>
          </a:ln>
        </p:spPr>
      </p:pic>
      <p:grpSp>
        <p:nvGrpSpPr>
          <p:cNvPr id="53" name="Group 52"/>
          <p:cNvGrpSpPr/>
          <p:nvPr/>
        </p:nvGrpSpPr>
        <p:grpSpPr>
          <a:xfrm>
            <a:off x="7748076" y="5043028"/>
            <a:ext cx="1964337" cy="690593"/>
            <a:chOff x="7649220" y="4935726"/>
            <a:chExt cx="1964337" cy="690593"/>
          </a:xfrm>
        </p:grpSpPr>
        <p:sp>
          <p:nvSpPr>
            <p:cNvPr id="44" name="Oval 43"/>
            <p:cNvSpPr/>
            <p:nvPr/>
          </p:nvSpPr>
          <p:spPr>
            <a:xfrm>
              <a:off x="7649220" y="4935726"/>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a:t>
              </a:r>
              <a:endParaRPr lang="en-US" sz="4000" dirty="0"/>
            </a:p>
          </p:txBody>
        </p:sp>
        <p:cxnSp>
          <p:nvCxnSpPr>
            <p:cNvPr id="48" name="Straight Arrow Connector 47"/>
            <p:cNvCxnSpPr>
              <a:stCxn id="44" idx="6"/>
            </p:cNvCxnSpPr>
            <p:nvPr/>
          </p:nvCxnSpPr>
          <p:spPr>
            <a:xfrm>
              <a:off x="8339813" y="5281023"/>
              <a:ext cx="12737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748076" y="6078917"/>
            <a:ext cx="1845300" cy="690593"/>
            <a:chOff x="7748076" y="5994252"/>
            <a:chExt cx="1845300" cy="690593"/>
          </a:xfrm>
        </p:grpSpPr>
        <p:sp>
          <p:nvSpPr>
            <p:cNvPr id="46" name="Oval 45"/>
            <p:cNvSpPr/>
            <p:nvPr/>
          </p:nvSpPr>
          <p:spPr>
            <a:xfrm>
              <a:off x="7748076" y="5994252"/>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mtClean="0"/>
                <a:t>3</a:t>
              </a:r>
              <a:endParaRPr lang="en-US" sz="4000" dirty="0"/>
            </a:p>
          </p:txBody>
        </p:sp>
        <p:cxnSp>
          <p:nvCxnSpPr>
            <p:cNvPr id="52" name="Straight Arrow Connector 51"/>
            <p:cNvCxnSpPr>
              <a:stCxn id="46" idx="6"/>
            </p:cNvCxnSpPr>
            <p:nvPr/>
          </p:nvCxnSpPr>
          <p:spPr>
            <a:xfrm flipV="1">
              <a:off x="8438669" y="6339548"/>
              <a:ext cx="115470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9967784" y="4125204"/>
            <a:ext cx="1845985" cy="690593"/>
            <a:chOff x="9965038" y="3719381"/>
            <a:chExt cx="1845985" cy="690593"/>
          </a:xfrm>
        </p:grpSpPr>
        <p:sp>
          <p:nvSpPr>
            <p:cNvPr id="45" name="Oval 44"/>
            <p:cNvSpPr/>
            <p:nvPr/>
          </p:nvSpPr>
          <p:spPr>
            <a:xfrm>
              <a:off x="11120430" y="3719381"/>
              <a:ext cx="690593" cy="690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2</a:t>
              </a:r>
              <a:endParaRPr lang="en-US" sz="4000" dirty="0"/>
            </a:p>
          </p:txBody>
        </p:sp>
        <p:cxnSp>
          <p:nvCxnSpPr>
            <p:cNvPr id="50" name="Straight Arrow Connector 49"/>
            <p:cNvCxnSpPr>
              <a:stCxn id="45" idx="2"/>
            </p:cNvCxnSpPr>
            <p:nvPr/>
          </p:nvCxnSpPr>
          <p:spPr>
            <a:xfrm flipH="1">
              <a:off x="9965038" y="4064678"/>
              <a:ext cx="1155392" cy="4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945076" y="2407967"/>
            <a:ext cx="2747231" cy="1373951"/>
            <a:chOff x="7197453" y="2376354"/>
            <a:chExt cx="2747231" cy="1373951"/>
          </a:xfrm>
          <a:solidFill>
            <a:schemeClr val="tx1"/>
          </a:solidFill>
        </p:grpSpPr>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64633" y="2379529"/>
              <a:ext cx="1580051" cy="1370776"/>
            </a:xfrm>
            <a:prstGeom prst="rect">
              <a:avLst/>
            </a:prstGeom>
            <a:grpFill/>
            <a:ln w="57150">
              <a:solidFill>
                <a:schemeClr val="tx1"/>
              </a:solidFill>
            </a:ln>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97453" y="2376354"/>
              <a:ext cx="1113905" cy="1371804"/>
            </a:xfrm>
            <a:prstGeom prst="rect">
              <a:avLst/>
            </a:prstGeom>
            <a:grpFill/>
            <a:ln w="57150">
              <a:solidFill>
                <a:schemeClr val="tx1"/>
              </a:solidFill>
            </a:ln>
          </p:spPr>
        </p:pic>
      </p:grpSp>
      <p:sp>
        <p:nvSpPr>
          <p:cNvPr id="7" name="Slide Number Placeholder 6"/>
          <p:cNvSpPr>
            <a:spLocks noGrp="1"/>
          </p:cNvSpPr>
          <p:nvPr>
            <p:ph type="sldNum" sz="quarter" idx="12"/>
          </p:nvPr>
        </p:nvSpPr>
        <p:spPr/>
        <p:txBody>
          <a:bodyPr/>
          <a:lstStyle/>
          <a:p>
            <a:fld id="{8B74F74A-7BF3-1C41-9DD5-AD56B693B424}" type="slidenum">
              <a:rPr lang="en-US" smtClean="0"/>
              <a:t>11</a:t>
            </a:fld>
            <a:endParaRPr lang="en-US" dirty="0"/>
          </a:p>
        </p:txBody>
      </p:sp>
    </p:spTree>
    <p:extLst>
      <p:ext uri="{BB962C8B-B14F-4D97-AF65-F5344CB8AC3E}">
        <p14:creationId xmlns:p14="http://schemas.microsoft.com/office/powerpoint/2010/main" val="16956690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blinds(horizontal)">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linds(horizontal)">
                                      <p:cBhvr>
                                        <p:cTn id="34" dur="500"/>
                                        <p:tgtEl>
                                          <p:spTgt spid="3">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par>
                                <p:cTn id="54" presetID="3" presetClass="entr" presetSubtype="1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linds(horizontal)">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blinds(horizontal)">
                                      <p:cBhvr>
                                        <p:cTn id="61" dur="500"/>
                                        <p:tgtEl>
                                          <p:spTgt spid="3">
                                            <p:txEl>
                                              <p:pRg st="10" end="10"/>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blinds(horizontal)">
                                      <p:cBhvr>
                                        <p:cTn id="64" dur="500"/>
                                        <p:tgtEl>
                                          <p:spTgt spid="5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Effect transition="in" filter="blinds(horizontal)">
                                      <p:cBhvr>
                                        <p:cTn id="69" dur="500"/>
                                        <p:tgtEl>
                                          <p:spTgt spid="3">
                                            <p:txEl>
                                              <p:pRg st="11" end="11"/>
                                            </p:txEl>
                                          </p:spTgt>
                                        </p:tgtEl>
                                      </p:cBhvr>
                                    </p:animEffect>
                                  </p:childTnLst>
                                </p:cTn>
                              </p:par>
                              <p:par>
                                <p:cTn id="70" presetID="3" presetClass="entr" presetSubtype="1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grpSp>
        <p:nvGrpSpPr>
          <p:cNvPr id="11" name="Group 10"/>
          <p:cNvGrpSpPr/>
          <p:nvPr/>
        </p:nvGrpSpPr>
        <p:grpSpPr>
          <a:xfrm>
            <a:off x="798736" y="1869853"/>
            <a:ext cx="2815066" cy="2563354"/>
            <a:chOff x="780718" y="1869853"/>
            <a:chExt cx="2815066" cy="2563354"/>
          </a:xfrm>
        </p:grpSpPr>
        <p:sp>
          <p:nvSpPr>
            <p:cNvPr id="6" name="TextBox 5"/>
            <p:cNvSpPr txBox="1"/>
            <p:nvPr/>
          </p:nvSpPr>
          <p:spPr>
            <a:xfrm>
              <a:off x="780718" y="1869853"/>
              <a:ext cx="2815066" cy="400110"/>
            </a:xfrm>
            <a:prstGeom prst="rect">
              <a:avLst/>
            </a:prstGeom>
            <a:noFill/>
          </p:spPr>
          <p:txBody>
            <a:bodyPr wrap="none" rtlCol="0">
              <a:spAutoFit/>
            </a:bodyPr>
            <a:lstStyle/>
            <a:p>
              <a:r>
                <a:rPr lang="en-US" sz="2000" dirty="0" smtClean="0"/>
                <a:t>A. Google Scholar Profile</a:t>
              </a:r>
            </a:p>
          </p:txBody>
        </p:sp>
        <p:pic>
          <p:nvPicPr>
            <p:cNvPr id="9"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5582" y="2253155"/>
              <a:ext cx="2666118" cy="2180052"/>
            </a:xfrm>
            <a:prstGeom prst="rect">
              <a:avLst/>
            </a:prstGeom>
          </p:spPr>
        </p:pic>
      </p:grpSp>
      <p:grpSp>
        <p:nvGrpSpPr>
          <p:cNvPr id="12" name="Group 11"/>
          <p:cNvGrpSpPr/>
          <p:nvPr/>
        </p:nvGrpSpPr>
        <p:grpSpPr>
          <a:xfrm>
            <a:off x="798736" y="4560754"/>
            <a:ext cx="2720982" cy="1839679"/>
            <a:chOff x="780718" y="4536817"/>
            <a:chExt cx="2720982" cy="1839679"/>
          </a:xfrm>
        </p:grpSpPr>
        <p:sp>
          <p:nvSpPr>
            <p:cNvPr id="7" name="TextBox 6"/>
            <p:cNvSpPr txBox="1"/>
            <p:nvPr/>
          </p:nvSpPr>
          <p:spPr>
            <a:xfrm>
              <a:off x="780718" y="4536817"/>
              <a:ext cx="2204258" cy="400110"/>
            </a:xfrm>
            <a:prstGeom prst="rect">
              <a:avLst/>
            </a:prstGeom>
            <a:noFill/>
          </p:spPr>
          <p:txBody>
            <a:bodyPr wrap="none" rtlCol="0">
              <a:spAutoFit/>
            </a:bodyPr>
            <a:lstStyle/>
            <a:p>
              <a:r>
                <a:rPr lang="en-US" sz="2000" dirty="0" smtClean="0"/>
                <a:t>B. Curriculum Vitae</a:t>
              </a:r>
              <a:endParaRPr lang="en-US" sz="2000" dirty="0"/>
            </a:p>
          </p:txBody>
        </p:sp>
        <p:pic>
          <p:nvPicPr>
            <p:cNvPr id="10" name="Content Placeholder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582" y="4914355"/>
              <a:ext cx="2666118" cy="1462141"/>
            </a:xfrm>
            <a:prstGeom prst="rect">
              <a:avLst/>
            </a:prstGeom>
          </p:spPr>
        </p:pic>
      </p:grpSp>
      <p:grpSp>
        <p:nvGrpSpPr>
          <p:cNvPr id="17" name="Group 16"/>
          <p:cNvGrpSpPr/>
          <p:nvPr/>
        </p:nvGrpSpPr>
        <p:grpSpPr>
          <a:xfrm>
            <a:off x="3914534" y="1869853"/>
            <a:ext cx="7731874" cy="4530580"/>
            <a:chOff x="3621926" y="1869853"/>
            <a:chExt cx="7731874" cy="4530580"/>
          </a:xfrm>
        </p:grpSpPr>
        <p:sp>
          <p:nvSpPr>
            <p:cNvPr id="8" name="TextBox 7"/>
            <p:cNvSpPr txBox="1"/>
            <p:nvPr/>
          </p:nvSpPr>
          <p:spPr>
            <a:xfrm>
              <a:off x="3621926" y="1869853"/>
              <a:ext cx="1727011" cy="400110"/>
            </a:xfrm>
            <a:prstGeom prst="rect">
              <a:avLst/>
            </a:prstGeom>
            <a:noFill/>
          </p:spPr>
          <p:txBody>
            <a:bodyPr wrap="none" rtlCol="0">
              <a:spAutoFit/>
            </a:bodyPr>
            <a:lstStyle/>
            <a:p>
              <a:r>
                <a:rPr lang="en-US" sz="2000" dirty="0" smtClean="0"/>
                <a:t>C. Scholar Plot</a:t>
              </a:r>
              <a:endParaRPr lang="en-US" sz="2000" dirty="0"/>
            </a:p>
          </p:txBody>
        </p:sp>
        <p:grpSp>
          <p:nvGrpSpPr>
            <p:cNvPr id="16" name="Group 15"/>
            <p:cNvGrpSpPr/>
            <p:nvPr/>
          </p:nvGrpSpPr>
          <p:grpSpPr>
            <a:xfrm>
              <a:off x="3723832" y="2239185"/>
              <a:ext cx="7629968" cy="4161248"/>
              <a:chOff x="3547703" y="2239185"/>
              <a:chExt cx="7629968" cy="4161248"/>
            </a:xfrm>
          </p:grpSpPr>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47703" y="4262305"/>
                <a:ext cx="7629968" cy="2138128"/>
              </a:xfrm>
              <a:prstGeom prst="rect">
                <a:avLst/>
              </a:prstGeom>
            </p:spPr>
          </p:pic>
        </p:grpSp>
      </p:grpSp>
      <p:sp>
        <p:nvSpPr>
          <p:cNvPr id="5" name="Slide Number Placeholder 4"/>
          <p:cNvSpPr>
            <a:spLocks noGrp="1"/>
          </p:cNvSpPr>
          <p:nvPr>
            <p:ph type="sldNum" sz="quarter" idx="12"/>
          </p:nvPr>
        </p:nvSpPr>
        <p:spPr/>
        <p:txBody>
          <a:bodyPr/>
          <a:lstStyle/>
          <a:p>
            <a:fld id="{8B74F74A-7BF3-1C41-9DD5-AD56B693B424}" type="slidenum">
              <a:rPr lang="en-US" smtClean="0"/>
              <a:t>12</a:t>
            </a:fld>
            <a:endParaRPr lang="en-US" dirty="0"/>
          </a:p>
        </p:txBody>
      </p:sp>
    </p:spTree>
    <p:extLst>
      <p:ext uri="{BB962C8B-B14F-4D97-AF65-F5344CB8AC3E}">
        <p14:creationId xmlns:p14="http://schemas.microsoft.com/office/powerpoint/2010/main" val="19300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smtClean="0"/>
              <a:t>Methods</a:t>
            </a:r>
            <a:endParaRPr lang="en-US" dirty="0"/>
          </a:p>
        </p:txBody>
      </p:sp>
      <p:sp>
        <p:nvSpPr>
          <p:cNvPr id="6" name="Content Placeholder 5"/>
          <p:cNvSpPr>
            <a:spLocks noGrp="1"/>
          </p:cNvSpPr>
          <p:nvPr>
            <p:ph idx="1"/>
          </p:nvPr>
        </p:nvSpPr>
        <p:spPr/>
        <p:txBody>
          <a:bodyPr/>
          <a:lstStyle/>
          <a:p>
            <a:r>
              <a:rPr lang="en-US" dirty="0" smtClean="0"/>
              <a:t>Visualization of Publication Record</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4912" y="2581450"/>
            <a:ext cx="10122175" cy="370471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13</a:t>
            </a:fld>
            <a:endParaRPr lang="en-US" dirty="0"/>
          </a:p>
        </p:txBody>
      </p:sp>
      <p:sp>
        <p:nvSpPr>
          <p:cNvPr id="3" name="Rectangle 2"/>
          <p:cNvSpPr/>
          <p:nvPr/>
        </p:nvSpPr>
        <p:spPr>
          <a:xfrm>
            <a:off x="3950897" y="2581448"/>
            <a:ext cx="4382219" cy="50680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13780" y="5888467"/>
            <a:ext cx="9443307" cy="42343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6200000">
            <a:off x="-407488" y="4023848"/>
            <a:ext cx="3730449" cy="845648"/>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63774" y="3088256"/>
            <a:ext cx="3393313" cy="391103"/>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75163" y="3698407"/>
            <a:ext cx="7594120" cy="1708120"/>
          </a:xfrm>
          <a:prstGeom prst="rect">
            <a:avLst/>
          </a:prstGeom>
          <a:solidFill>
            <a:srgbClr val="E7CF4C">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18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Design Methods – Prestige</a:t>
            </a:r>
            <a:endParaRPr lang="en-US" dirty="0"/>
          </a:p>
        </p:txBody>
      </p:sp>
      <p:sp>
        <p:nvSpPr>
          <p:cNvPr id="3" name="Content Placeholder 2"/>
          <p:cNvSpPr>
            <a:spLocks noGrp="1"/>
          </p:cNvSpPr>
          <p:nvPr>
            <p:ph idx="1"/>
          </p:nvPr>
        </p:nvSpPr>
        <p:spPr/>
        <p:txBody>
          <a:bodyPr>
            <a:normAutofit/>
          </a:bodyPr>
          <a:lstStyle/>
          <a:p>
            <a:r>
              <a:rPr lang="en-US" dirty="0" smtClean="0"/>
              <a:t>Publication  symbols</a:t>
            </a:r>
            <a:endParaRPr lang="en-US" sz="2400" dirty="0" smtClean="0"/>
          </a:p>
          <a:p>
            <a:pPr lvl="1"/>
            <a:r>
              <a:rPr lang="en-US" dirty="0" smtClean="0"/>
              <a:t>Journal (A ~ r</a:t>
            </a:r>
            <a:r>
              <a:rPr lang="en-US" baseline="30000" dirty="0" smtClean="0"/>
              <a:t>2</a:t>
            </a:r>
            <a:r>
              <a:rPr lang="en-US" dirty="0" smtClean="0"/>
              <a:t>)</a:t>
            </a:r>
          </a:p>
          <a:p>
            <a:pPr lvl="1"/>
            <a:r>
              <a:rPr lang="en-US" dirty="0" smtClean="0"/>
              <a:t>Conference / Book</a:t>
            </a:r>
          </a:p>
          <a:p>
            <a:pPr lvl="1"/>
            <a:r>
              <a:rPr lang="en-US" dirty="0" smtClean="0"/>
              <a:t>Patent</a:t>
            </a:r>
          </a:p>
          <a:p>
            <a:endParaRPr lang="en-US" dirty="0" smtClean="0"/>
          </a:p>
          <a:p>
            <a:r>
              <a:rPr lang="en-US" dirty="0" smtClean="0"/>
              <a:t>Disk sizes for prestige visualization</a:t>
            </a:r>
            <a:endParaRPr lang="en-US" dirty="0"/>
          </a:p>
          <a:p>
            <a:pPr lvl="1"/>
            <a:r>
              <a:rPr lang="en-US" dirty="0"/>
              <a:t>IF bracket ( IF &lt; 2) - #1</a:t>
            </a:r>
          </a:p>
          <a:p>
            <a:pPr lvl="1"/>
            <a:r>
              <a:rPr lang="en-US" dirty="0"/>
              <a:t>IF bracket (2 ≤ IF &lt; 4) - #2</a:t>
            </a:r>
          </a:p>
          <a:p>
            <a:pPr lvl="1"/>
            <a:r>
              <a:rPr lang="en-US" dirty="0"/>
              <a:t>IF bracket (4 ≤ IF &lt; 16) - #3</a:t>
            </a:r>
          </a:p>
          <a:p>
            <a:pPr lvl="1"/>
            <a:r>
              <a:rPr lang="en-US" dirty="0"/>
              <a:t>IF bracket (IF ≥ 16) - #4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429" y="2036617"/>
            <a:ext cx="3039886" cy="13194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9429" y="3423501"/>
            <a:ext cx="4785465" cy="3320848"/>
          </a:xfrm>
          <a:prstGeom prst="rect">
            <a:avLst/>
          </a:prstGeom>
          <a:noFill/>
        </p:spPr>
      </p:pic>
      <p:graphicFrame>
        <p:nvGraphicFramePr>
          <p:cNvPr id="6" name="Table 5"/>
          <p:cNvGraphicFramePr>
            <a:graphicFrameLocks noGrp="1"/>
          </p:cNvGraphicFramePr>
          <p:nvPr>
            <p:extLst>
              <p:ext uri="{D42A27DB-BD31-4B8C-83A1-F6EECF244321}">
                <p14:modId xmlns:p14="http://schemas.microsoft.com/office/powerpoint/2010/main" val="471463941"/>
              </p:ext>
            </p:extLst>
          </p:nvPr>
        </p:nvGraphicFramePr>
        <p:xfrm>
          <a:off x="8821336" y="3930872"/>
          <a:ext cx="2321727" cy="1271730"/>
        </p:xfrm>
        <a:graphic>
          <a:graphicData uri="http://schemas.openxmlformats.org/drawingml/2006/table">
            <a:tbl>
              <a:tblPr firstRow="1" bandRow="1">
                <a:tableStyleId>{2D5ABB26-0587-4C30-8999-92F81FD0307C}</a:tableStyleId>
              </a:tblPr>
              <a:tblGrid>
                <a:gridCol w="395879"/>
                <a:gridCol w="918850"/>
                <a:gridCol w="1006998"/>
              </a:tblGrid>
              <a:tr h="256270">
                <a:tc>
                  <a:txBody>
                    <a:bodyPr/>
                    <a:lstStyle/>
                    <a:p>
                      <a:pPr algn="ct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IFs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Journals</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94582">
                <a:tc>
                  <a:txBody>
                    <a:bodyPr/>
                    <a:lstStyle/>
                    <a:p>
                      <a:pPr algn="ctr"/>
                      <a:r>
                        <a:rPr lang="en-US" sz="1050" dirty="0" smtClean="0">
                          <a:solidFill>
                            <a:schemeClr val="bg1"/>
                          </a:solidFill>
                        </a:rPr>
                        <a:t>#1</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&lt;= </a:t>
                      </a:r>
                      <a:r>
                        <a:rPr lang="en-US" sz="1050" baseline="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050" dirty="0" smtClean="0">
                          <a:solidFill>
                            <a:schemeClr val="bg1"/>
                          </a:solidFill>
                        </a:rPr>
                        <a:t>5554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r>
              <a:tr h="194582">
                <a:tc>
                  <a:txBody>
                    <a:bodyPr/>
                    <a:lstStyle/>
                    <a:p>
                      <a:pPr algn="ctr"/>
                      <a:r>
                        <a:rPr lang="en-US" sz="1050" dirty="0" smtClean="0">
                          <a:solidFill>
                            <a:schemeClr val="bg1"/>
                          </a:solidFill>
                        </a:rPr>
                        <a:t>#2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2</a:t>
                      </a:r>
                      <a:r>
                        <a:rPr lang="en-US" sz="1050" baseline="0" dirty="0" smtClean="0">
                          <a:solidFill>
                            <a:schemeClr val="bg1"/>
                          </a:solidFill>
                        </a:rPr>
                        <a:t> - 4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c>
                  <a:txBody>
                    <a:bodyPr/>
                    <a:lstStyle/>
                    <a:p>
                      <a:pPr algn="ctr"/>
                      <a:r>
                        <a:rPr lang="en-US" sz="1050" dirty="0" smtClean="0">
                          <a:solidFill>
                            <a:schemeClr val="bg1"/>
                          </a:solidFill>
                        </a:rPr>
                        <a:t>1948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40000"/>
                        <a:lumOff val="60000"/>
                      </a:schemeClr>
                    </a:solidFill>
                  </a:tcPr>
                </a:tc>
              </a:tr>
              <a:tr h="256270">
                <a:tc>
                  <a:txBody>
                    <a:bodyPr/>
                    <a:lstStyle/>
                    <a:p>
                      <a:pPr algn="ctr"/>
                      <a:r>
                        <a:rPr lang="en-US" sz="1050" dirty="0" smtClean="0">
                          <a:solidFill>
                            <a:schemeClr val="bg1"/>
                          </a:solidFill>
                        </a:rPr>
                        <a:t>#3</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4 - 16</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algn="ctr"/>
                      <a:r>
                        <a:rPr lang="en-US" sz="1050" dirty="0" smtClean="0">
                          <a:solidFill>
                            <a:schemeClr val="bg1"/>
                          </a:solidFill>
                        </a:rPr>
                        <a:t>808</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r>
              <a:tr h="256270">
                <a:tc>
                  <a:txBody>
                    <a:bodyPr/>
                    <a:lstStyle/>
                    <a:p>
                      <a:pPr algn="ctr"/>
                      <a:r>
                        <a:rPr lang="en-US" sz="1050" dirty="0" smtClean="0">
                          <a:solidFill>
                            <a:schemeClr val="bg1"/>
                          </a:solidFill>
                        </a:rPr>
                        <a:t>#4</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16</a:t>
                      </a:r>
                      <a:r>
                        <a:rPr lang="en-US" sz="1050" baseline="0" dirty="0" smtClean="0">
                          <a:solidFill>
                            <a:schemeClr val="bg1"/>
                          </a:solidFill>
                        </a:rPr>
                        <a:t> &gt;=</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050" dirty="0" smtClean="0">
                          <a:solidFill>
                            <a:schemeClr val="bg1"/>
                          </a:solidFill>
                        </a:rPr>
                        <a:t>62</a:t>
                      </a:r>
                      <a:endParaRPr 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2"/>
          </p:nvPr>
        </p:nvSpPr>
        <p:spPr/>
        <p:txBody>
          <a:bodyPr/>
          <a:lstStyle/>
          <a:p>
            <a:fld id="{8B74F74A-7BF3-1C41-9DD5-AD56B693B424}" type="slidenum">
              <a:rPr lang="en-US" smtClean="0"/>
              <a:t>14</a:t>
            </a:fld>
            <a:endParaRPr lang="en-US" dirty="0"/>
          </a:p>
        </p:txBody>
      </p:sp>
      <p:sp>
        <p:nvSpPr>
          <p:cNvPr id="23" name="TextBox 22"/>
          <p:cNvSpPr txBox="1"/>
          <p:nvPr/>
        </p:nvSpPr>
        <p:spPr>
          <a:xfrm>
            <a:off x="171663" y="6420249"/>
            <a:ext cx="1818126" cy="338554"/>
          </a:xfrm>
          <a:prstGeom prst="rect">
            <a:avLst/>
          </a:prstGeom>
          <a:noFill/>
        </p:spPr>
        <p:txBody>
          <a:bodyPr wrap="none" rtlCol="0">
            <a:spAutoFit/>
          </a:bodyPr>
          <a:lstStyle/>
          <a:p>
            <a:r>
              <a:rPr lang="en-US" sz="1600" dirty="0" smtClean="0"/>
              <a:t>* IF - Impact Factor</a:t>
            </a:r>
            <a:endParaRPr lang="en-US" sz="1600" dirty="0"/>
          </a:p>
        </p:txBody>
      </p:sp>
      <p:sp>
        <p:nvSpPr>
          <p:cNvPr id="24" name="Rectangle 23"/>
          <p:cNvSpPr/>
          <p:nvPr/>
        </p:nvSpPr>
        <p:spPr>
          <a:xfrm>
            <a:off x="7439025" y="3971925"/>
            <a:ext cx="133349" cy="21066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86549" y="5346985"/>
            <a:ext cx="133957" cy="73159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825080" y="4652467"/>
            <a:ext cx="204825" cy="7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9183332" y="6387955"/>
            <a:ext cx="271681" cy="243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p>
        </p:txBody>
      </p:sp>
      <p:sp>
        <p:nvSpPr>
          <p:cNvPr id="29" name="TextBox 28"/>
          <p:cNvSpPr txBox="1"/>
          <p:nvPr/>
        </p:nvSpPr>
        <p:spPr>
          <a:xfrm>
            <a:off x="9079333" y="6409639"/>
            <a:ext cx="319318" cy="307777"/>
          </a:xfrm>
          <a:prstGeom prst="rect">
            <a:avLst/>
          </a:prstGeom>
          <a:noFill/>
        </p:spPr>
        <p:txBody>
          <a:bodyPr wrap="none" rtlCol="0">
            <a:spAutoFit/>
          </a:bodyPr>
          <a:lstStyle/>
          <a:p>
            <a:r>
              <a:rPr lang="en-US" sz="1400" smtClean="0">
                <a:solidFill>
                  <a:schemeClr val="bg1"/>
                </a:solidFill>
              </a:rPr>
              <a:t>IF</a:t>
            </a:r>
            <a:endParaRPr lang="en-US" sz="1400">
              <a:solidFill>
                <a:schemeClr val="bg1"/>
              </a:solidFill>
            </a:endParaRPr>
          </a:p>
        </p:txBody>
      </p:sp>
      <p:sp>
        <p:nvSpPr>
          <p:cNvPr id="30" name="TextBox 29"/>
          <p:cNvSpPr txBox="1"/>
          <p:nvPr/>
        </p:nvSpPr>
        <p:spPr>
          <a:xfrm rot="16200000">
            <a:off x="6528184" y="4903537"/>
            <a:ext cx="798617" cy="307777"/>
          </a:xfrm>
          <a:prstGeom prst="rect">
            <a:avLst/>
          </a:prstGeom>
          <a:noFill/>
        </p:spPr>
        <p:txBody>
          <a:bodyPr wrap="none" rtlCol="0">
            <a:spAutoFit/>
          </a:bodyPr>
          <a:lstStyle/>
          <a:p>
            <a:r>
              <a:rPr lang="en-US" sz="1400" dirty="0" smtClean="0">
                <a:solidFill>
                  <a:schemeClr val="bg1"/>
                </a:solidFill>
              </a:rPr>
              <a:t>Journals</a:t>
            </a:r>
            <a:endParaRPr lang="en-US" sz="1400" dirty="0">
              <a:solidFill>
                <a:schemeClr val="bg1"/>
              </a:solidFill>
            </a:endParaRPr>
          </a:p>
        </p:txBody>
      </p:sp>
      <p:sp>
        <p:nvSpPr>
          <p:cNvPr id="28" name="Rectangle 27"/>
          <p:cNvSpPr/>
          <p:nvPr/>
        </p:nvSpPr>
        <p:spPr>
          <a:xfrm>
            <a:off x="7732599" y="5899149"/>
            <a:ext cx="133957" cy="17943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1" name="Rectangle 30"/>
          <p:cNvSpPr/>
          <p:nvPr/>
        </p:nvSpPr>
        <p:spPr>
          <a:xfrm>
            <a:off x="7875474" y="6029325"/>
            <a:ext cx="133957" cy="492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
        <p:nvSpPr>
          <p:cNvPr id="32" name="Rectangle 31"/>
          <p:cNvSpPr/>
          <p:nvPr/>
        </p:nvSpPr>
        <p:spPr>
          <a:xfrm>
            <a:off x="8018349" y="6061437"/>
            <a:ext cx="133957" cy="182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2">
                    <a:lumMod val="60000"/>
                    <a:lumOff val="40000"/>
                  </a:schemeClr>
                </a:solidFill>
              </a:ln>
            </a:endParaRPr>
          </a:p>
        </p:txBody>
      </p:sp>
    </p:spTree>
    <p:extLst>
      <p:ext uri="{BB962C8B-B14F-4D97-AF65-F5344CB8AC3E}">
        <p14:creationId xmlns:p14="http://schemas.microsoft.com/office/powerpoint/2010/main" val="20231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linds(horizontal)">
                                      <p:cBhvr>
                                        <p:cTn id="33" dur="500"/>
                                        <p:tgtEl>
                                          <p:spTgt spid="3">
                                            <p:txEl>
                                              <p:pRg st="7" end="7"/>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linds(horizontal)">
                                      <p:cBhvr>
                                        <p:cTn id="45" dur="500"/>
                                        <p:tgtEl>
                                          <p:spTgt spid="2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linds(horizontal)">
                                      <p:cBhvr>
                                        <p:cTn id="57" dur="500"/>
                                        <p:tgtEl>
                                          <p:spTgt spid="2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linds(horizontal)">
                                      <p:cBhvr>
                                        <p:cTn id="60" dur="500"/>
                                        <p:tgtEl>
                                          <p:spTgt spid="31"/>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linds(horizontal)">
                                      <p:cBhvr>
                                        <p:cTn id="63" dur="500"/>
                                        <p:tgtEl>
                                          <p:spTgt spid="3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linds(horizontal)">
                                      <p:cBhvr>
                                        <p:cTn id="66" dur="500"/>
                                        <p:tgtEl>
                                          <p:spTgt spid="30"/>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linds(horizontal)">
                                      <p:cBhvr>
                                        <p:cTn id="69" dur="500"/>
                                        <p:tgtEl>
                                          <p:spTgt spid="29"/>
                                        </p:tgtEl>
                                      </p:cBhvr>
                                    </p:animEffect>
                                  </p:childTnLst>
                                </p:cTn>
                              </p:par>
                              <p:par>
                                <p:cTn id="70" presetID="3" presetClass="entr" presetSubtype="1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24" grpId="0" animBg="1"/>
      <p:bldP spid="25" grpId="0" animBg="1"/>
      <p:bldP spid="26" grpId="0" animBg="1"/>
      <p:bldP spid="27" grpId="0" animBg="1"/>
      <p:bldP spid="29" grpId="0"/>
      <p:bldP spid="30" grpId="0"/>
      <p:bldP spid="28"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Impact Scales </a:t>
            </a:r>
            <a:endParaRPr lang="en-US" dirty="0"/>
          </a:p>
        </p:txBody>
      </p:sp>
      <p:grpSp>
        <p:nvGrpSpPr>
          <p:cNvPr id="9" name="Group 8"/>
          <p:cNvGrpSpPr/>
          <p:nvPr/>
        </p:nvGrpSpPr>
        <p:grpSpPr>
          <a:xfrm>
            <a:off x="2673178" y="1862383"/>
            <a:ext cx="2269525" cy="831390"/>
            <a:chOff x="2673178" y="1862383"/>
            <a:chExt cx="2269525" cy="831390"/>
          </a:xfrm>
        </p:grpSpPr>
        <p:sp>
          <p:nvSpPr>
            <p:cNvPr id="6" name="Rectangle 5"/>
            <p:cNvSpPr/>
            <p:nvPr/>
          </p:nvSpPr>
          <p:spPr>
            <a:xfrm>
              <a:off x="4114800" y="2298357"/>
              <a:ext cx="827903"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73178" y="1862383"/>
              <a:ext cx="1243914"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lstStyle/>
          <a:p>
            <a:r>
              <a:rPr lang="en-US" dirty="0" smtClean="0"/>
              <a:t>Log and </a:t>
            </a:r>
            <a:r>
              <a:rPr lang="en-US" dirty="0"/>
              <a:t>Decimal</a:t>
            </a:r>
            <a:r>
              <a:rPr lang="en-US" dirty="0" smtClean="0">
                <a:solidFill>
                  <a:srgbClr val="F2F2F2"/>
                </a:solidFill>
              </a:rPr>
              <a:t> </a:t>
            </a:r>
            <a:r>
              <a:rPr lang="en-US" dirty="0" smtClean="0"/>
              <a:t>scales</a:t>
            </a:r>
          </a:p>
          <a:p>
            <a:pPr lvl="1"/>
            <a:r>
              <a:rPr lang="en-US" dirty="0" smtClean="0"/>
              <a:t>Senior records vs. </a:t>
            </a:r>
            <a:r>
              <a:rPr lang="en-US" dirty="0"/>
              <a:t>junior</a:t>
            </a:r>
            <a:r>
              <a:rPr lang="en-US" dirty="0" smtClean="0">
                <a:solidFill>
                  <a:srgbClr val="F2F2F2"/>
                </a:solidFill>
              </a:rPr>
              <a:t> </a:t>
            </a:r>
            <a:r>
              <a:rPr lang="en-US" dirty="0" smtClean="0"/>
              <a:t>records</a:t>
            </a:r>
          </a:p>
        </p:txBody>
      </p:sp>
      <p:grpSp>
        <p:nvGrpSpPr>
          <p:cNvPr id="16" name="Group 15"/>
          <p:cNvGrpSpPr/>
          <p:nvPr/>
        </p:nvGrpSpPr>
        <p:grpSpPr>
          <a:xfrm>
            <a:off x="486965" y="2959052"/>
            <a:ext cx="5609035" cy="3692413"/>
            <a:chOff x="486965" y="2959052"/>
            <a:chExt cx="5609035" cy="3692413"/>
          </a:xfrm>
        </p:grpSpPr>
        <p:sp>
          <p:nvSpPr>
            <p:cNvPr id="4" name="TextBox 3"/>
            <p:cNvSpPr txBox="1"/>
            <p:nvPr/>
          </p:nvSpPr>
          <p:spPr>
            <a:xfrm>
              <a:off x="1926488" y="2959052"/>
              <a:ext cx="2719014"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Log</a:t>
              </a:r>
              <a:r>
                <a:rPr lang="en-US" sz="2400" baseline="-25000" dirty="0"/>
                <a:t>10</a:t>
              </a:r>
              <a:r>
                <a:rPr lang="en-US" sz="2400" dirty="0"/>
                <a:t> (Default)</a:t>
              </a:r>
            </a:p>
          </p:txBody>
        </p:sp>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65" y="3451065"/>
              <a:ext cx="5609035" cy="3200400"/>
            </a:xfrm>
            <a:prstGeom prst="rect">
              <a:avLst/>
            </a:prstGeom>
          </p:spPr>
        </p:pic>
      </p:grpSp>
      <p:grpSp>
        <p:nvGrpSpPr>
          <p:cNvPr id="17" name="Group 16"/>
          <p:cNvGrpSpPr/>
          <p:nvPr/>
        </p:nvGrpSpPr>
        <p:grpSpPr>
          <a:xfrm>
            <a:off x="6236900" y="2959052"/>
            <a:ext cx="5549014" cy="3692413"/>
            <a:chOff x="6236900" y="2959052"/>
            <a:chExt cx="5549014" cy="3692413"/>
          </a:xfrm>
        </p:grpSpPr>
        <p:sp>
          <p:nvSpPr>
            <p:cNvPr id="7" name="TextBox 6"/>
            <p:cNvSpPr txBox="1"/>
            <p:nvPr/>
          </p:nvSpPr>
          <p:spPr>
            <a:xfrm>
              <a:off x="8195318" y="2959052"/>
              <a:ext cx="1632178" cy="48013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vl2pPr marL="685800" indent="-228600">
                <a:lnSpc>
                  <a:spcPct val="90000"/>
                </a:lnSpc>
                <a:spcBef>
                  <a:spcPts val="500"/>
                </a:spcBef>
                <a:buFont typeface="Arial" panose="020B0604020202020204" pitchFamily="34" charset="0"/>
                <a:buChar char="•"/>
                <a:defRPr sz="24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2pPr>
              <a:lvl3pPr marL="1143000" indent="-228600">
                <a:lnSpc>
                  <a:spcPct val="90000"/>
                </a:lnSpc>
                <a:spcBef>
                  <a:spcPts val="500"/>
                </a:spcBef>
                <a:buFont typeface="Arial" panose="020B0604020202020204" pitchFamily="34" charset="0"/>
                <a:buChar char="•"/>
                <a:defRPr sz="20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3pPr>
              <a:lvl4pPr marL="16002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4pPr>
              <a:lvl5pPr marL="2057400" indent="-228600">
                <a:lnSpc>
                  <a:spcPct val="90000"/>
                </a:lnSpc>
                <a:spcBef>
                  <a:spcPts val="500"/>
                </a:spcBef>
                <a:buFont typeface="Arial" panose="020B0604020202020204" pitchFamily="34" charset="0"/>
                <a:buChar char="•"/>
                <a:defRPr>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2400" dirty="0"/>
                <a:t>Decimal</a:t>
              </a:r>
            </a:p>
          </p:txBody>
        </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6900" y="3451065"/>
              <a:ext cx="5549014" cy="3200400"/>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965" y="3439183"/>
            <a:ext cx="5656283" cy="329184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33264" y="3439183"/>
            <a:ext cx="5614508" cy="3291840"/>
          </a:xfrm>
          <a:prstGeom prst="rect">
            <a:avLst/>
          </a:prstGeom>
        </p:spPr>
      </p:pic>
      <p:sp>
        <p:nvSpPr>
          <p:cNvPr id="8" name="Slide Number Placeholder 7"/>
          <p:cNvSpPr>
            <a:spLocks noGrp="1"/>
          </p:cNvSpPr>
          <p:nvPr>
            <p:ph type="sldNum" sz="quarter" idx="12"/>
          </p:nvPr>
        </p:nvSpPr>
        <p:spPr/>
        <p:txBody>
          <a:bodyPr/>
          <a:lstStyle/>
          <a:p>
            <a:fld id="{8B74F74A-7BF3-1C41-9DD5-AD56B693B424}" type="slidenum">
              <a:rPr lang="en-US" smtClean="0"/>
              <a:t>15</a:t>
            </a:fld>
            <a:endParaRPr lang="en-US" dirty="0"/>
          </a:p>
        </p:txBody>
      </p:sp>
    </p:spTree>
    <p:extLst>
      <p:ext uri="{BB962C8B-B14F-4D97-AF65-F5344CB8AC3E}">
        <p14:creationId xmlns:p14="http://schemas.microsoft.com/office/powerpoint/2010/main" val="1307500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1000"/>
                                        <p:tgtEl>
                                          <p:spTgt spid="16"/>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Methods - Funding</a:t>
            </a:r>
            <a:endParaRPr lang="en-US" dirty="0"/>
          </a:p>
        </p:txBody>
      </p:sp>
      <p:sp>
        <p:nvSpPr>
          <p:cNvPr id="3" name="Content Placeholder 2"/>
          <p:cNvSpPr>
            <a:spLocks noGrp="1"/>
          </p:cNvSpPr>
          <p:nvPr>
            <p:ph idx="1"/>
          </p:nvPr>
        </p:nvSpPr>
        <p:spPr>
          <a:xfrm>
            <a:off x="1120000" y="4398189"/>
            <a:ext cx="10233800" cy="4351338"/>
          </a:xfrm>
        </p:spPr>
        <p:txBody>
          <a:bodyPr>
            <a:normAutofit/>
          </a:bodyPr>
          <a:lstStyle/>
          <a:p>
            <a:endParaRPr lang="en-US" sz="2000" dirty="0" smtClean="0"/>
          </a:p>
          <a:p>
            <a:r>
              <a:rPr lang="en-US" sz="2400" dirty="0" smtClean="0"/>
              <a:t>Tooltip displays details</a:t>
            </a:r>
          </a:p>
          <a:p>
            <a:pPr lvl="1"/>
            <a:r>
              <a:rPr lang="en-US" sz="2000" dirty="0" smtClean="0"/>
              <a:t>Agents, Year, Award ID, Amount and Roles such as PI, Co-PI, Investigator</a:t>
            </a:r>
            <a:endParaRPr lang="en-US" sz="20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34142" y="1548910"/>
            <a:ext cx="8778240" cy="2794359"/>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34142" y="1546599"/>
            <a:ext cx="8778240" cy="2794359"/>
          </a:xfrm>
          <a:prstGeom prst="rect">
            <a:avLst/>
          </a:prstGeom>
        </p:spPr>
      </p:pic>
      <p:sp>
        <p:nvSpPr>
          <p:cNvPr id="6" name="Slide Number Placeholder 5"/>
          <p:cNvSpPr>
            <a:spLocks noGrp="1"/>
          </p:cNvSpPr>
          <p:nvPr>
            <p:ph type="sldNum" sz="quarter" idx="12"/>
          </p:nvPr>
        </p:nvSpPr>
        <p:spPr/>
        <p:txBody>
          <a:bodyPr/>
          <a:lstStyle/>
          <a:p>
            <a:fld id="{8B74F74A-7BF3-1C41-9DD5-AD56B693B424}" type="slidenum">
              <a:rPr lang="en-US" smtClean="0"/>
              <a:t>16</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11706" y="4395878"/>
            <a:ext cx="2486192" cy="1022283"/>
          </a:xfrm>
          <a:prstGeom prst="rect">
            <a:avLst/>
          </a:prstGeom>
        </p:spPr>
      </p:pic>
    </p:spTree>
    <p:extLst>
      <p:ext uri="{BB962C8B-B14F-4D97-AF65-F5344CB8AC3E}">
        <p14:creationId xmlns:p14="http://schemas.microsoft.com/office/powerpoint/2010/main" val="14506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17</a:t>
            </a:fld>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6765" y="4016237"/>
            <a:ext cx="7620287" cy="2637518"/>
          </a:xfrm>
          <a:prstGeom prst="rect">
            <a:avLst/>
          </a:prstGeom>
        </p:spPr>
      </p:pic>
      <p:sp>
        <p:nvSpPr>
          <p:cNvPr id="23" name="Rectangle 22"/>
          <p:cNvSpPr/>
          <p:nvPr/>
        </p:nvSpPr>
        <p:spPr>
          <a:xfrm>
            <a:off x="1426765" y="4016237"/>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032701" y="1514349"/>
            <a:ext cx="1155797" cy="4868336"/>
            <a:chOff x="9070243" y="1543217"/>
            <a:chExt cx="1176897" cy="4957211"/>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6" name="TextBox 5"/>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172845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8"/>
                                        </p:tgtEl>
                                        <p:attrNameLst>
                                          <p:attrName>ppt_x</p:attrName>
                                        </p:attrNameLst>
                                      </p:cBhvr>
                                      <p:tavLst>
                                        <p:tav tm="0">
                                          <p:val>
                                            <p:strVal val="ppt_x"/>
                                          </p:val>
                                        </p:tav>
                                        <p:tav tm="100000">
                                          <p:val>
                                            <p:strVal val="ppt_x"/>
                                          </p:val>
                                        </p:tav>
                                      </p:tavLst>
                                    </p:anim>
                                    <p:anim calcmode="lin" valueType="num">
                                      <p:cBhvr additive="base">
                                        <p:cTn id="12" dur="500"/>
                                        <p:tgtEl>
                                          <p:spTgt spid="18"/>
                                        </p:tgtEl>
                                        <p:attrNameLst>
                                          <p:attrName>ppt_y</p:attrName>
                                        </p:attrNameLst>
                                      </p:cBhvr>
                                      <p:tavLst>
                                        <p:tav tm="0">
                                          <p:val>
                                            <p:strVal val="ppt_y"/>
                                          </p:val>
                                        </p:tav>
                                        <p:tav tm="100000">
                                          <p:val>
                                            <p:strVal val="1+ppt_h/2"/>
                                          </p:val>
                                        </p:tav>
                                      </p:tavLst>
                                    </p:anim>
                                    <p:set>
                                      <p:cBhvr>
                                        <p:cTn id="13" dur="1" fill="hold">
                                          <p:stCondLst>
                                            <p:cond delay="499"/>
                                          </p:stCondLst>
                                        </p:cTn>
                                        <p:tgtEl>
                                          <p:spTgt spid="18"/>
                                        </p:tgtEl>
                                        <p:attrNameLst>
                                          <p:attrName>style.visibility</p:attrName>
                                        </p:attrNameLst>
                                      </p:cBhvr>
                                      <p:to>
                                        <p:strVal val="hidden"/>
                                      </p:to>
                                    </p:set>
                                  </p:childTnLst>
                                </p:cTn>
                              </p:par>
                              <p:par>
                                <p:cTn id="14" presetID="2" presetClass="exit" presetSubtype="4" fill="hold" grpId="2" nodeType="withEffect">
                                  <p:stCondLst>
                                    <p:cond delay="0"/>
                                  </p:stCondLst>
                                  <p:childTnLst>
                                    <p:anim calcmode="lin" valueType="num">
                                      <p:cBhvr additive="base">
                                        <p:cTn id="15" dur="500"/>
                                        <p:tgtEl>
                                          <p:spTgt spid="23"/>
                                        </p:tgtEl>
                                        <p:attrNameLst>
                                          <p:attrName>ppt_x</p:attrName>
                                        </p:attrNameLst>
                                      </p:cBhvr>
                                      <p:tavLst>
                                        <p:tav tm="0">
                                          <p:val>
                                            <p:strVal val="ppt_x"/>
                                          </p:val>
                                        </p:tav>
                                        <p:tav tm="100000">
                                          <p:val>
                                            <p:strVal val="ppt_x"/>
                                          </p:val>
                                        </p:tav>
                                      </p:tavLst>
                                    </p:anim>
                                    <p:anim calcmode="lin" valueType="num">
                                      <p:cBhvr additive="base">
                                        <p:cTn id="16" dur="500"/>
                                        <p:tgtEl>
                                          <p:spTgt spid="23"/>
                                        </p:tgtEl>
                                        <p:attrNameLst>
                                          <p:attrName>ppt_y</p:attrName>
                                        </p:attrNameLst>
                                      </p:cBhvr>
                                      <p:tavLst>
                                        <p:tav tm="0">
                                          <p:val>
                                            <p:strVal val="ppt_y"/>
                                          </p:val>
                                        </p:tav>
                                        <p:tav tm="100000">
                                          <p:val>
                                            <p:strVal val="1+ppt_h/2"/>
                                          </p:val>
                                        </p:tav>
                                      </p:tavLst>
                                    </p:anim>
                                    <p:set>
                                      <p:cBhvr>
                                        <p:cTn id="17" dur="1" fill="hold">
                                          <p:stCondLst>
                                            <p:cond delay="499"/>
                                          </p:stCondLst>
                                        </p:cTn>
                                        <p:tgtEl>
                                          <p:spTgt spid="23"/>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3"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p:txBody>
      </p:sp>
      <p:sp>
        <p:nvSpPr>
          <p:cNvPr id="15" name="Slide Number Placeholder 14"/>
          <p:cNvSpPr>
            <a:spLocks noGrp="1"/>
          </p:cNvSpPr>
          <p:nvPr>
            <p:ph type="sldNum" sz="quarter" idx="12"/>
          </p:nvPr>
        </p:nvSpPr>
        <p:spPr/>
        <p:txBody>
          <a:bodyPr/>
          <a:lstStyle/>
          <a:p>
            <a:fld id="{8B74F74A-7BF3-1C41-9DD5-AD56B693B424}" type="slidenum">
              <a:rPr lang="en-US" smtClean="0"/>
              <a:t>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27508" y="4059840"/>
            <a:ext cx="7613692" cy="2635234"/>
          </a:xfrm>
          <a:prstGeom prst="rect">
            <a:avLst/>
          </a:prstGeom>
        </p:spPr>
      </p:pic>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p:cNvGrpSpPr/>
          <p:nvPr/>
        </p:nvGrpSpPr>
        <p:grpSpPr>
          <a:xfrm>
            <a:off x="9430546" y="1514347"/>
            <a:ext cx="1155797" cy="4871489"/>
            <a:chOff x="9797803" y="1333928"/>
            <a:chExt cx="1155797" cy="4871489"/>
          </a:xfrm>
        </p:grpSpPr>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22" name="TextBox 2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spTree>
    <p:extLst>
      <p:ext uri="{BB962C8B-B14F-4D97-AF65-F5344CB8AC3E}">
        <p14:creationId xmlns:p14="http://schemas.microsoft.com/office/powerpoint/2010/main" val="207205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21"/>
                                        </p:tgtEl>
                                        <p:attrNameLst>
                                          <p:attrName>ppt_x</p:attrName>
                                        </p:attrNameLst>
                                      </p:cBhvr>
                                      <p:tavLst>
                                        <p:tav tm="0">
                                          <p:val>
                                            <p:strVal val="ppt_x"/>
                                          </p:val>
                                        </p:tav>
                                        <p:tav tm="100000">
                                          <p:val>
                                            <p:strVal val="ppt_x"/>
                                          </p:val>
                                        </p:tav>
                                      </p:tavLst>
                                    </p:anim>
                                    <p:anim calcmode="lin" valueType="num">
                                      <p:cBhvr additive="base">
                                        <p:cTn id="18" dur="500"/>
                                        <p:tgtEl>
                                          <p:spTgt spid="21"/>
                                        </p:tgtEl>
                                        <p:attrNameLst>
                                          <p:attrName>ppt_y</p:attrName>
                                        </p:attrNameLst>
                                      </p:cBhvr>
                                      <p:tavLst>
                                        <p:tav tm="0">
                                          <p:val>
                                            <p:strVal val="ppt_y"/>
                                          </p:val>
                                        </p:tav>
                                        <p:tav tm="100000">
                                          <p:val>
                                            <p:strVal val="1+ppt_h/2"/>
                                          </p:val>
                                        </p:tav>
                                      </p:tavLst>
                                    </p:anim>
                                    <p:set>
                                      <p:cBhvr>
                                        <p:cTn id="19" dur="1" fill="hold">
                                          <p:stCondLst>
                                            <p:cond delay="499"/>
                                          </p:stCondLst>
                                        </p:cTn>
                                        <p:tgtEl>
                                          <p:spTgt spid="2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8593" y="4026904"/>
            <a:ext cx="7425819" cy="2694571"/>
          </a:xfrm>
          <a:prstGeom prst="rect">
            <a:avLst/>
          </a:prstGeom>
        </p:spPr>
      </p:pic>
      <p:sp>
        <p:nvSpPr>
          <p:cNvPr id="2" name="Title 1"/>
          <p:cNvSpPr>
            <a:spLocks noGrp="1"/>
          </p:cNvSpPr>
          <p:nvPr>
            <p:ph type="title"/>
          </p:nvPr>
        </p:nvSpPr>
        <p:spPr>
          <a:xfrm>
            <a:off x="838200" y="701023"/>
            <a:ext cx="10515600" cy="1325563"/>
          </a:xfrm>
        </p:spPr>
        <p:txBody>
          <a:bodyPr>
            <a:normAutofit fontScale="90000"/>
          </a:bodyPr>
          <a:lstStyle/>
          <a:p>
            <a:r>
              <a:rPr lang="en-US" dirty="0" smtClean="0"/>
              <a:t>Design Methods – Ranked Density of Publication Types</a:t>
            </a:r>
            <a:endParaRPr lang="en-US" dirty="0"/>
          </a:p>
        </p:txBody>
      </p:sp>
      <p:sp>
        <p:nvSpPr>
          <p:cNvPr id="3" name="Content Placeholder 2"/>
          <p:cNvSpPr>
            <a:spLocks noGrp="1"/>
          </p:cNvSpPr>
          <p:nvPr>
            <p:ph idx="1"/>
          </p:nvPr>
        </p:nvSpPr>
        <p:spPr>
          <a:xfrm>
            <a:off x="1120000" y="2198845"/>
            <a:ext cx="6557304" cy="4351338"/>
          </a:xfrm>
        </p:spPr>
        <p:txBody>
          <a:bodyPr>
            <a:normAutofit/>
          </a:bodyPr>
          <a:lstStyle/>
          <a:p>
            <a:r>
              <a:rPr lang="en-US" dirty="0" smtClean="0"/>
              <a:t>Examples of different scholarly profiles</a:t>
            </a:r>
          </a:p>
          <a:p>
            <a:pPr marL="914400" lvl="1" indent="-457200">
              <a:buFont typeface="+mj-lt"/>
              <a:buAutoNum type="alphaUcPeriod"/>
            </a:pPr>
            <a:r>
              <a:rPr lang="en-US" dirty="0" smtClean="0"/>
              <a:t>Mix of journal and conference papers</a:t>
            </a:r>
          </a:p>
          <a:p>
            <a:pPr marL="914400" lvl="1" indent="-457200">
              <a:buFont typeface="+mj-lt"/>
              <a:buAutoNum type="alphaUcPeriod"/>
            </a:pPr>
            <a:r>
              <a:rPr lang="en-US" dirty="0" smtClean="0"/>
              <a:t>Preponderance of journal papers</a:t>
            </a:r>
          </a:p>
          <a:p>
            <a:pPr marL="914400" lvl="1" indent="-457200">
              <a:buFont typeface="+mj-lt"/>
              <a:buAutoNum type="alphaUcPeriod"/>
            </a:pPr>
            <a:r>
              <a:rPr lang="en-US" dirty="0" smtClean="0"/>
              <a:t>Mix of conference papers and patents</a:t>
            </a:r>
          </a:p>
          <a:p>
            <a:endParaRPr lang="en-US" dirty="0" smtClean="0"/>
          </a:p>
          <a:p>
            <a:r>
              <a:rPr lang="en-US" dirty="0" smtClean="0"/>
              <a:t>Why this is useful?</a:t>
            </a:r>
          </a:p>
          <a:p>
            <a:pPr lvl="1"/>
            <a:r>
              <a:rPr lang="en-US" dirty="0" smtClean="0"/>
              <a:t>Aids in comprehending the scholarly profile</a:t>
            </a:r>
          </a:p>
          <a:p>
            <a:pPr lvl="1"/>
            <a:r>
              <a:rPr lang="en-US" dirty="0" smtClean="0"/>
              <a:t>Reveals the type of publication producing the biggest impact</a:t>
            </a:r>
          </a:p>
          <a:p>
            <a:endParaRPr lang="en-US" dirty="0" smtClean="0"/>
          </a:p>
        </p:txBody>
      </p:sp>
      <p:sp>
        <p:nvSpPr>
          <p:cNvPr id="15" name="Slide Number Placeholder 14"/>
          <p:cNvSpPr>
            <a:spLocks noGrp="1"/>
          </p:cNvSpPr>
          <p:nvPr>
            <p:ph type="sldNum" sz="quarter" idx="12"/>
          </p:nvPr>
        </p:nvSpPr>
        <p:spPr/>
        <p:txBody>
          <a:bodyPr/>
          <a:lstStyle/>
          <a:p>
            <a:fld id="{8B74F74A-7BF3-1C41-9DD5-AD56B693B424}" type="slidenum">
              <a:rPr lang="en-US" smtClean="0"/>
              <a:t>19</a:t>
            </a:fld>
            <a:endParaRPr lang="en-US" dirty="0"/>
          </a:p>
        </p:txBody>
      </p:sp>
      <p:sp>
        <p:nvSpPr>
          <p:cNvPr id="21" name="Rectangle 20"/>
          <p:cNvSpPr/>
          <p:nvPr/>
        </p:nvSpPr>
        <p:spPr>
          <a:xfrm>
            <a:off x="1418715" y="4059840"/>
            <a:ext cx="659694" cy="2681513"/>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 name="Group 3"/>
          <p:cNvGrpSpPr/>
          <p:nvPr/>
        </p:nvGrpSpPr>
        <p:grpSpPr>
          <a:xfrm>
            <a:off x="10800565" y="1514347"/>
            <a:ext cx="1090699" cy="4871489"/>
            <a:chOff x="10800565" y="1514347"/>
            <a:chExt cx="1090699" cy="4871489"/>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800565" y="1514347"/>
              <a:ext cx="1090699" cy="4467642"/>
            </a:xfrm>
            <a:prstGeom prst="rect">
              <a:avLst/>
            </a:prstGeom>
            <a:ln w="57150">
              <a:solidFill>
                <a:srgbClr val="00B0F0"/>
              </a:solidFill>
            </a:ln>
          </p:spPr>
        </p:pic>
        <p:sp>
          <p:nvSpPr>
            <p:cNvPr id="29" name="TextBox 28"/>
            <p:cNvSpPr txBox="1"/>
            <p:nvPr/>
          </p:nvSpPr>
          <p:spPr>
            <a:xfrm>
              <a:off x="11152476" y="6016504"/>
              <a:ext cx="320922" cy="369332"/>
            </a:xfrm>
            <a:prstGeom prst="rect">
              <a:avLst/>
            </a:prstGeom>
            <a:noFill/>
          </p:spPr>
          <p:txBody>
            <a:bodyPr wrap="none" rtlCol="0">
              <a:spAutoFit/>
            </a:bodyPr>
            <a:lstStyle/>
            <a:p>
              <a:r>
                <a:rPr lang="en-US" smtClean="0"/>
                <a:t>C</a:t>
              </a:r>
              <a:endParaRPr lang="en-US" dirty="0"/>
            </a:p>
          </p:txBody>
        </p:sp>
      </p:grpSp>
      <p:grpSp>
        <p:nvGrpSpPr>
          <p:cNvPr id="30" name="Group 29"/>
          <p:cNvGrpSpPr/>
          <p:nvPr/>
        </p:nvGrpSpPr>
        <p:grpSpPr>
          <a:xfrm>
            <a:off x="9430546" y="1514347"/>
            <a:ext cx="1155797" cy="4871489"/>
            <a:chOff x="9797803" y="1333928"/>
            <a:chExt cx="1155797" cy="4871489"/>
          </a:xfrm>
        </p:grpSpPr>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797803" y="1333928"/>
              <a:ext cx="1155797" cy="4467642"/>
            </a:xfrm>
            <a:prstGeom prst="rect">
              <a:avLst/>
            </a:prstGeom>
            <a:ln w="57150">
              <a:solidFill>
                <a:srgbClr val="00B0F0"/>
              </a:solidFill>
            </a:ln>
          </p:spPr>
        </p:pic>
        <p:sp>
          <p:nvSpPr>
            <p:cNvPr id="32" name="TextBox 31"/>
            <p:cNvSpPr txBox="1"/>
            <p:nvPr/>
          </p:nvSpPr>
          <p:spPr>
            <a:xfrm>
              <a:off x="10215240" y="5836085"/>
              <a:ext cx="320922" cy="369332"/>
            </a:xfrm>
            <a:prstGeom prst="rect">
              <a:avLst/>
            </a:prstGeom>
            <a:noFill/>
          </p:spPr>
          <p:txBody>
            <a:bodyPr wrap="none" rtlCol="0">
              <a:spAutoFit/>
            </a:bodyPr>
            <a:lstStyle/>
            <a:p>
              <a:r>
                <a:rPr lang="en-US" smtClean="0"/>
                <a:t>B</a:t>
              </a:r>
              <a:endParaRPr lang="en-US" dirty="0"/>
            </a:p>
          </p:txBody>
        </p:sp>
      </p:grpSp>
      <p:grpSp>
        <p:nvGrpSpPr>
          <p:cNvPr id="33" name="Group 32"/>
          <p:cNvGrpSpPr>
            <a:grpSpLocks noChangeAspect="1"/>
          </p:cNvGrpSpPr>
          <p:nvPr/>
        </p:nvGrpSpPr>
        <p:grpSpPr>
          <a:xfrm>
            <a:off x="8032701" y="1514349"/>
            <a:ext cx="1155797" cy="4868336"/>
            <a:chOff x="9070243" y="1543217"/>
            <a:chExt cx="1176897" cy="4957211"/>
          </a:xfrm>
        </p:grpSpPr>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070243" y="1543217"/>
              <a:ext cx="1176897" cy="4519183"/>
            </a:xfrm>
            <a:prstGeom prst="rect">
              <a:avLst/>
            </a:prstGeom>
            <a:ln w="57150">
              <a:solidFill>
                <a:srgbClr val="00B0F0"/>
              </a:solidFill>
            </a:ln>
          </p:spPr>
        </p:pic>
        <p:sp>
          <p:nvSpPr>
            <p:cNvPr id="35" name="TextBox 34"/>
            <p:cNvSpPr txBox="1"/>
            <p:nvPr/>
          </p:nvSpPr>
          <p:spPr>
            <a:xfrm>
              <a:off x="9493421" y="6131096"/>
              <a:ext cx="330540" cy="369332"/>
            </a:xfrm>
            <a:prstGeom prst="rect">
              <a:avLst/>
            </a:prstGeom>
            <a:noFill/>
          </p:spPr>
          <p:txBody>
            <a:bodyPr wrap="none" rtlCol="0">
              <a:spAutoFit/>
            </a:bodyPr>
            <a:lstStyle/>
            <a:p>
              <a:r>
                <a:rPr lang="en-US" dirty="0" smtClean="0"/>
                <a:t>A</a:t>
              </a:r>
              <a:endParaRPr lang="en-US" dirty="0"/>
            </a:p>
          </p:txBody>
        </p:sp>
      </p:grpSp>
    </p:spTree>
    <p:extLst>
      <p:ext uri="{BB962C8B-B14F-4D97-AF65-F5344CB8AC3E}">
        <p14:creationId xmlns:p14="http://schemas.microsoft.com/office/powerpoint/2010/main" val="91607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linds(horizontal)">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1"/>
                                        </p:tgtEl>
                                        <p:attrNameLst>
                                          <p:attrName>ppt_x</p:attrName>
                                        </p:attrNameLst>
                                      </p:cBhvr>
                                      <p:tavLst>
                                        <p:tav tm="0">
                                          <p:val>
                                            <p:strVal val="ppt_x"/>
                                          </p:val>
                                        </p:tav>
                                        <p:tav tm="100000">
                                          <p:val>
                                            <p:strVal val="ppt_x"/>
                                          </p:val>
                                        </p:tav>
                                      </p:tavLst>
                                    </p:anim>
                                    <p:anim calcmode="lin" valueType="num">
                                      <p:cBhvr additive="base">
                                        <p:cTn id="25" dur="500"/>
                                        <p:tgtEl>
                                          <p:spTgt spid="21"/>
                                        </p:tgtEl>
                                        <p:attrNameLst>
                                          <p:attrName>ppt_y</p:attrName>
                                        </p:attrNameLst>
                                      </p:cBhvr>
                                      <p:tavLst>
                                        <p:tav tm="0">
                                          <p:val>
                                            <p:strVal val="ppt_y"/>
                                          </p:val>
                                        </p:tav>
                                        <p:tav tm="100000">
                                          <p:val>
                                            <p:strVal val="1+ppt_h/2"/>
                                          </p:val>
                                        </p:tav>
                                      </p:tavLst>
                                    </p:anim>
                                    <p:set>
                                      <p:cBhvr>
                                        <p:cTn id="26" dur="1" fill="hold">
                                          <p:stCondLst>
                                            <p:cond delay="499"/>
                                          </p:stCondLst>
                                        </p:cTn>
                                        <p:tgtEl>
                                          <p:spTgt spid="21"/>
                                        </p:tgtEl>
                                        <p:attrNameLst>
                                          <p:attrName>style.visibility</p:attrName>
                                        </p:attrNameLst>
                                      </p:cBhvr>
                                      <p:to>
                                        <p:strVal val="hidden"/>
                                      </p:to>
                                    </p:set>
                                  </p:childTnLst>
                                </p:cTn>
                              </p:par>
                              <p:par>
                                <p:cTn id="27" presetID="3" presetClass="entr" presetSubtype="1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2" presetClass="exit" presetSubtype="4" fill="hold" nodeType="withEffect">
                                  <p:stCondLst>
                                    <p:cond delay="0"/>
                                  </p:stCondLst>
                                  <p:childTnLst>
                                    <p:anim calcmode="lin" valueType="num">
                                      <p:cBhvr additive="base">
                                        <p:cTn id="31" dur="500"/>
                                        <p:tgtEl>
                                          <p:spTgt spid="17"/>
                                        </p:tgtEl>
                                        <p:attrNameLst>
                                          <p:attrName>ppt_x</p:attrName>
                                        </p:attrNameLst>
                                      </p:cBhvr>
                                      <p:tavLst>
                                        <p:tav tm="0">
                                          <p:val>
                                            <p:strVal val="ppt_x"/>
                                          </p:val>
                                        </p:tav>
                                        <p:tav tm="100000">
                                          <p:val>
                                            <p:strVal val="ppt_x"/>
                                          </p:val>
                                        </p:tav>
                                      </p:tavLst>
                                    </p:anim>
                                    <p:anim calcmode="lin" valueType="num">
                                      <p:cBhvr additive="base">
                                        <p:cTn id="32" dur="500"/>
                                        <p:tgtEl>
                                          <p:spTgt spid="17"/>
                                        </p:tgtEl>
                                        <p:attrNameLst>
                                          <p:attrName>ppt_y</p:attrName>
                                        </p:attrNameLst>
                                      </p:cBhvr>
                                      <p:tavLst>
                                        <p:tav tm="0">
                                          <p:val>
                                            <p:strVal val="ppt_y"/>
                                          </p:val>
                                        </p:tav>
                                        <p:tav tm="100000">
                                          <p:val>
                                            <p:strVal val="1+ppt_h/2"/>
                                          </p:val>
                                        </p:tav>
                                      </p:tavLst>
                                    </p:anim>
                                    <p:set>
                                      <p:cBhvr>
                                        <p:cTn id="33" dur="1" fill="hold">
                                          <p:stCondLst>
                                            <p:cond delay="499"/>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childTnLst>
                                </p:cTn>
                              </p:par>
                              <p:par>
                                <p:cTn id="42" presetID="2" presetClass="entr" presetSubtype="4"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sz="3200" dirty="0" smtClean="0"/>
              <a:t>Introduction</a:t>
            </a:r>
          </a:p>
          <a:p>
            <a:pPr>
              <a:lnSpc>
                <a:spcPct val="150000"/>
              </a:lnSpc>
            </a:pPr>
            <a:r>
              <a:rPr lang="en-US" sz="3200" dirty="0" smtClean="0"/>
              <a:t>Design Philosophy </a:t>
            </a:r>
            <a:r>
              <a:rPr lang="en-US" sz="3200" dirty="0"/>
              <a:t>and </a:t>
            </a:r>
            <a:r>
              <a:rPr lang="en-US" sz="3200" dirty="0" smtClean="0"/>
              <a:t>Methodology</a:t>
            </a:r>
          </a:p>
          <a:p>
            <a:pPr>
              <a:lnSpc>
                <a:spcPct val="150000"/>
              </a:lnSpc>
            </a:pPr>
            <a:r>
              <a:rPr lang="en-US" sz="3200" dirty="0" smtClean="0"/>
              <a:t>Architecture</a:t>
            </a:r>
          </a:p>
          <a:p>
            <a:pPr>
              <a:lnSpc>
                <a:spcPct val="150000"/>
              </a:lnSpc>
            </a:pPr>
            <a:r>
              <a:rPr lang="en-US" sz="3200" dirty="0" smtClean="0"/>
              <a:t>Data Analysis</a:t>
            </a:r>
          </a:p>
          <a:p>
            <a:pPr>
              <a:lnSpc>
                <a:spcPct val="150000"/>
              </a:lnSpc>
            </a:pPr>
            <a:r>
              <a:rPr lang="en-US" sz="3200" dirty="0"/>
              <a:t>Demo – </a:t>
            </a:r>
            <a:r>
              <a:rPr lang="en-US" sz="3200" dirty="0" err="1"/>
              <a:t>www.ScholarPlot.com</a:t>
            </a:r>
            <a:endParaRPr lang="en-US" sz="3200" dirty="0"/>
          </a:p>
          <a:p>
            <a:pPr>
              <a:lnSpc>
                <a:spcPct val="150000"/>
              </a:lnSpc>
            </a:pPr>
            <a:r>
              <a:rPr lang="en-US" sz="3200" dirty="0" smtClean="0"/>
              <a:t>Acknowledgment</a:t>
            </a:r>
          </a:p>
          <a:p>
            <a:pPr lvl="1">
              <a:lnSpc>
                <a:spcPct val="150000"/>
              </a:lnSpc>
            </a:pPr>
            <a:endParaRPr lang="en-US" sz="2800" dirty="0" smtClean="0"/>
          </a:p>
          <a:p>
            <a:pPr>
              <a:lnSpc>
                <a:spcPct val="150000"/>
              </a:lnSpc>
            </a:pP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2</a:t>
            </a:fld>
            <a:endParaRPr lang="en-US" dirty="0"/>
          </a:p>
        </p:txBody>
      </p:sp>
    </p:spTree>
    <p:extLst>
      <p:ext uri="{BB962C8B-B14F-4D97-AF65-F5344CB8AC3E}">
        <p14:creationId xmlns:p14="http://schemas.microsoft.com/office/powerpoint/2010/main" val="80112180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20</a:t>
            </a:fld>
            <a:endParaRPr lang="en-US" dirty="0"/>
          </a:p>
        </p:txBody>
      </p:sp>
      <p:grpSp>
        <p:nvGrpSpPr>
          <p:cNvPr id="5" name="Group 4"/>
          <p:cNvGrpSpPr>
            <a:grpSpLocks noChangeAspect="1"/>
          </p:cNvGrpSpPr>
          <p:nvPr/>
        </p:nvGrpSpPr>
        <p:grpSpPr>
          <a:xfrm>
            <a:off x="1570382" y="1690688"/>
            <a:ext cx="9051112" cy="4936314"/>
            <a:chOff x="3547703" y="2239185"/>
            <a:chExt cx="7629968" cy="4161248"/>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t="1590"/>
            <a:stretch/>
          </p:blipFill>
          <p:spPr>
            <a:xfrm>
              <a:off x="3547703" y="2239185"/>
              <a:ext cx="7629968" cy="1987262"/>
            </a:xfrm>
            <a:prstGeom prst="rect">
              <a:avLst/>
            </a:prstGeom>
            <a:ln w="762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47703" y="4262305"/>
              <a:ext cx="7629968" cy="2138128"/>
            </a:xfrm>
            <a:prstGeom prst="rect">
              <a:avLst/>
            </a:prstGeom>
            <a:ln w="76200">
              <a:solidFill>
                <a:schemeClr val="tx1"/>
              </a:solidFill>
            </a:ln>
          </p:spPr>
        </p:pic>
      </p:grpSp>
    </p:spTree>
    <p:extLst>
      <p:ext uri="{BB962C8B-B14F-4D97-AF65-F5344CB8AC3E}">
        <p14:creationId xmlns:p14="http://schemas.microsoft.com/office/powerpoint/2010/main" val="142112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User Study</a:t>
            </a:r>
            <a:endParaRPr lang="en-US" dirty="0"/>
          </a:p>
        </p:txBody>
      </p:sp>
      <p:sp>
        <p:nvSpPr>
          <p:cNvPr id="3" name="Content Placeholder 2"/>
          <p:cNvSpPr>
            <a:spLocks noGrp="1"/>
          </p:cNvSpPr>
          <p:nvPr>
            <p:ph idx="1"/>
          </p:nvPr>
        </p:nvSpPr>
        <p:spPr>
          <a:xfrm>
            <a:off x="1120000" y="1825624"/>
            <a:ext cx="10233800" cy="4885727"/>
          </a:xfrm>
        </p:spPr>
        <p:txBody>
          <a:bodyPr>
            <a:noAutofit/>
          </a:bodyPr>
          <a:lstStyle/>
          <a:p>
            <a:r>
              <a:rPr lang="en-US" sz="2400" dirty="0" smtClean="0"/>
              <a:t>Participants (</a:t>
            </a:r>
            <a:r>
              <a:rPr lang="en-US" sz="2400" i="1" dirty="0" smtClean="0"/>
              <a:t>n</a:t>
            </a:r>
            <a:r>
              <a:rPr lang="en-US" sz="2400" dirty="0" smtClean="0"/>
              <a:t>=15) included graduate students, postdocs, and faculty from natural, mathematical and social sciences</a:t>
            </a:r>
          </a:p>
          <a:p>
            <a:r>
              <a:rPr lang="en-US" sz="2400" dirty="0" smtClean="0"/>
              <a:t>Likert scale from 1 to 5, with 1 being strongly disagree and 5 being strongly agree</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Conclusion: Scholar Plot is a friendly tool that academic users find of interest and value</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6746" y="3108374"/>
            <a:ext cx="6563519" cy="2866856"/>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21</a:t>
            </a:fld>
            <a:endParaRPr lang="en-US" dirty="0"/>
          </a:p>
        </p:txBody>
      </p:sp>
    </p:spTree>
    <p:extLst>
      <p:ext uri="{BB962C8B-B14F-4D97-AF65-F5344CB8AC3E}">
        <p14:creationId xmlns:p14="http://schemas.microsoft.com/office/powerpoint/2010/main" val="16398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Evaluation </a:t>
            </a:r>
            <a:r>
              <a:rPr lang="en-US" dirty="0" smtClean="0"/>
              <a:t>- Focus group</a:t>
            </a:r>
            <a:endParaRPr lang="en-US" dirty="0"/>
          </a:p>
        </p:txBody>
      </p:sp>
      <p:sp>
        <p:nvSpPr>
          <p:cNvPr id="3" name="Content Placeholder 2"/>
          <p:cNvSpPr>
            <a:spLocks noGrp="1"/>
          </p:cNvSpPr>
          <p:nvPr>
            <p:ph idx="1"/>
          </p:nvPr>
        </p:nvSpPr>
        <p:spPr>
          <a:xfrm>
            <a:off x="1120000" y="1691921"/>
            <a:ext cx="10233800" cy="4351338"/>
          </a:xfrm>
        </p:spPr>
        <p:txBody>
          <a:bodyPr>
            <a:normAutofit/>
          </a:bodyPr>
          <a:lstStyle/>
          <a:p>
            <a:r>
              <a:rPr lang="en-US" sz="2400" dirty="0"/>
              <a:t>Focus group </a:t>
            </a:r>
            <a:r>
              <a:rPr lang="en-US" sz="2400" dirty="0" smtClean="0"/>
              <a:t>(</a:t>
            </a:r>
            <a:r>
              <a:rPr lang="en-US" sz="2400" i="1" dirty="0" smtClean="0"/>
              <a:t>n</a:t>
            </a:r>
            <a:r>
              <a:rPr lang="en-US" sz="2400" dirty="0" smtClean="0"/>
              <a:t>=12) at Northwestern University</a:t>
            </a:r>
          </a:p>
          <a:p>
            <a:r>
              <a:rPr lang="en-US" sz="2400" dirty="0" smtClean="0"/>
              <a:t>Resulting </a:t>
            </a:r>
            <a:r>
              <a:rPr lang="en-US" sz="2400" dirty="0"/>
              <a:t>i</a:t>
            </a:r>
            <a:r>
              <a:rPr lang="en-US" sz="2400" dirty="0" smtClean="0"/>
              <a:t>mprovements: Four </a:t>
            </a:r>
            <a:r>
              <a:rPr lang="en-US" sz="2400" dirty="0"/>
              <a:t>ancillary </a:t>
            </a:r>
            <a:r>
              <a:rPr lang="en-US" sz="2400" dirty="0" smtClean="0"/>
              <a:t>panels</a:t>
            </a:r>
          </a:p>
          <a:p>
            <a:pPr lvl="1"/>
            <a:r>
              <a:rPr lang="en-US" sz="2000" dirty="0" smtClean="0"/>
              <a:t>Team science profile</a:t>
            </a:r>
          </a:p>
          <a:p>
            <a:pPr lvl="1"/>
            <a:r>
              <a:rPr lang="en-US" sz="2000" dirty="0" smtClean="0"/>
              <a:t>Prestige + impact details</a:t>
            </a:r>
          </a:p>
          <a:p>
            <a:pPr lvl="1"/>
            <a:endParaRPr lang="en-US" sz="2000" dirty="0" smtClean="0"/>
          </a:p>
          <a:p>
            <a:pPr lvl="1"/>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3329687"/>
            <a:ext cx="9737090" cy="3303905"/>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22</a:t>
            </a:fld>
            <a:endParaRPr lang="en-US" dirty="0"/>
          </a:p>
        </p:txBody>
      </p:sp>
      <p:grpSp>
        <p:nvGrpSpPr>
          <p:cNvPr id="20" name="Group 19"/>
          <p:cNvGrpSpPr/>
          <p:nvPr/>
        </p:nvGrpSpPr>
        <p:grpSpPr>
          <a:xfrm>
            <a:off x="11073005" y="3315832"/>
            <a:ext cx="1160560" cy="3303905"/>
            <a:chOff x="11031440" y="3329687"/>
            <a:chExt cx="1160560" cy="3303905"/>
          </a:xfrm>
        </p:grpSpPr>
        <p:sp>
          <p:nvSpPr>
            <p:cNvPr id="14" name="Right Brace 13"/>
            <p:cNvSpPr/>
            <p:nvPr/>
          </p:nvSpPr>
          <p:spPr>
            <a:xfrm>
              <a:off x="11031440" y="3329687"/>
              <a:ext cx="443390" cy="3303905"/>
            </a:xfrm>
            <a:prstGeom prst="rightBrace">
              <a:avLst>
                <a:gd name="adj1" fmla="val 186287"/>
                <a:gd name="adj2" fmla="val 495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4" name="TextBox 3"/>
            <p:cNvSpPr txBox="1"/>
            <p:nvPr/>
          </p:nvSpPr>
          <p:spPr>
            <a:xfrm>
              <a:off x="11305219" y="4981639"/>
              <a:ext cx="886781" cy="338554"/>
            </a:xfrm>
            <a:prstGeom prst="rect">
              <a:avLst/>
            </a:prstGeom>
            <a:noFill/>
          </p:spPr>
          <p:txBody>
            <a:bodyPr wrap="none" rtlCol="0">
              <a:spAutoFit/>
            </a:bodyPr>
            <a:lstStyle/>
            <a:p>
              <a:r>
                <a:rPr lang="en-US" sz="1600" dirty="0" smtClean="0"/>
                <a:t>Prestige</a:t>
              </a:r>
              <a:endParaRPr lang="en-US" sz="1600" dirty="0"/>
            </a:p>
          </p:txBody>
        </p:sp>
      </p:grpSp>
      <p:grpSp>
        <p:nvGrpSpPr>
          <p:cNvPr id="19" name="Group 18"/>
          <p:cNvGrpSpPr/>
          <p:nvPr/>
        </p:nvGrpSpPr>
        <p:grpSpPr>
          <a:xfrm>
            <a:off x="152715" y="5389118"/>
            <a:ext cx="1091980" cy="1244474"/>
            <a:chOff x="152715" y="5389118"/>
            <a:chExt cx="1091980" cy="1244474"/>
          </a:xfrm>
        </p:grpSpPr>
        <p:sp>
          <p:nvSpPr>
            <p:cNvPr id="16" name="Left Brace 15"/>
            <p:cNvSpPr/>
            <p:nvPr/>
          </p:nvSpPr>
          <p:spPr>
            <a:xfrm>
              <a:off x="907475" y="5389118"/>
              <a:ext cx="337220" cy="1244474"/>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TextBox 11"/>
            <p:cNvSpPr txBox="1"/>
            <p:nvPr/>
          </p:nvSpPr>
          <p:spPr>
            <a:xfrm>
              <a:off x="152715" y="5842078"/>
              <a:ext cx="774571" cy="338554"/>
            </a:xfrm>
            <a:prstGeom prst="rect">
              <a:avLst/>
            </a:prstGeom>
            <a:noFill/>
          </p:spPr>
          <p:txBody>
            <a:bodyPr wrap="none" rtlCol="0">
              <a:spAutoFit/>
            </a:bodyPr>
            <a:lstStyle/>
            <a:p>
              <a:r>
                <a:rPr lang="en-US" sz="1600" dirty="0" smtClean="0"/>
                <a:t>Impact</a:t>
              </a:r>
              <a:endParaRPr lang="en-US" sz="1600" dirty="0"/>
            </a:p>
          </p:txBody>
        </p:sp>
      </p:grpSp>
      <p:grpSp>
        <p:nvGrpSpPr>
          <p:cNvPr id="18" name="Group 17"/>
          <p:cNvGrpSpPr/>
          <p:nvPr/>
        </p:nvGrpSpPr>
        <p:grpSpPr>
          <a:xfrm>
            <a:off x="269472" y="3333596"/>
            <a:ext cx="974173" cy="1886825"/>
            <a:chOff x="269472" y="3333596"/>
            <a:chExt cx="974173" cy="1886825"/>
          </a:xfrm>
        </p:grpSpPr>
        <p:sp>
          <p:nvSpPr>
            <p:cNvPr id="17" name="Left Brace 16"/>
            <p:cNvSpPr/>
            <p:nvPr/>
          </p:nvSpPr>
          <p:spPr>
            <a:xfrm>
              <a:off x="906425" y="3333596"/>
              <a:ext cx="337220" cy="1886825"/>
            </a:xfrm>
            <a:prstGeom prst="leftBrace">
              <a:avLst>
                <a:gd name="adj1" fmla="val 9226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3" name="TextBox 12"/>
            <p:cNvSpPr txBox="1"/>
            <p:nvPr/>
          </p:nvSpPr>
          <p:spPr>
            <a:xfrm>
              <a:off x="269472" y="4107731"/>
              <a:ext cx="659027" cy="338554"/>
            </a:xfrm>
            <a:prstGeom prst="rect">
              <a:avLst/>
            </a:prstGeom>
            <a:noFill/>
          </p:spPr>
          <p:txBody>
            <a:bodyPr wrap="none" rtlCol="0">
              <a:spAutoFit/>
            </a:bodyPr>
            <a:lstStyle/>
            <a:p>
              <a:r>
                <a:rPr lang="en-US" sz="1600" dirty="0" smtClean="0"/>
                <a:t>Team</a:t>
              </a:r>
              <a:endParaRPr lang="en-US" sz="1600" dirty="0"/>
            </a:p>
          </p:txBody>
        </p:sp>
      </p:grpSp>
    </p:spTree>
    <p:extLst>
      <p:ext uri="{BB962C8B-B14F-4D97-AF65-F5344CB8AC3E}">
        <p14:creationId xmlns:p14="http://schemas.microsoft.com/office/powerpoint/2010/main" val="10459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a:t>
            </a:r>
            <a:r>
              <a:rPr lang="en-US" dirty="0" smtClean="0"/>
              <a:t>Methods – Details on Demand</a:t>
            </a:r>
            <a:endParaRPr lang="en-US" dirty="0"/>
          </a:p>
        </p:txBody>
      </p:sp>
      <p:sp>
        <p:nvSpPr>
          <p:cNvPr id="3" name="Content Placeholder 2"/>
          <p:cNvSpPr>
            <a:spLocks noGrp="1"/>
          </p:cNvSpPr>
          <p:nvPr>
            <p:ph idx="1"/>
          </p:nvPr>
        </p:nvSpPr>
        <p:spPr/>
        <p:txBody>
          <a:bodyPr/>
          <a:lstStyle/>
          <a:p>
            <a:r>
              <a:rPr lang="en-US" dirty="0" smtClean="0"/>
              <a:t>Tooltip for details</a:t>
            </a:r>
          </a:p>
          <a:p>
            <a:pPr lvl="1"/>
            <a:r>
              <a:rPr lang="en-US" dirty="0" smtClean="0"/>
              <a:t>Title, Year of Publication, Citation number, Journal  [Conference, Patent] name and Impact Factor value</a:t>
            </a:r>
          </a:p>
          <a:p>
            <a:pPr lvl="1"/>
            <a:r>
              <a:rPr lang="en-US" dirty="0" smtClean="0"/>
              <a:t>Co-Author list with bars representing the strength of collaboration history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1126" y="3721075"/>
            <a:ext cx="6909748" cy="2635129"/>
          </a:xfrm>
          <a:prstGeom prst="rect">
            <a:avLst/>
          </a:prstGeom>
        </p:spPr>
      </p:pic>
      <p:sp>
        <p:nvSpPr>
          <p:cNvPr id="7" name="Slide Number Placeholder 6"/>
          <p:cNvSpPr>
            <a:spLocks noGrp="1"/>
          </p:cNvSpPr>
          <p:nvPr>
            <p:ph type="sldNum" sz="quarter" idx="12"/>
          </p:nvPr>
        </p:nvSpPr>
        <p:spPr/>
        <p:txBody>
          <a:bodyPr/>
          <a:lstStyle/>
          <a:p>
            <a:fld id="{8B74F74A-7BF3-1C41-9DD5-AD56B693B424}" type="slidenum">
              <a:rPr lang="en-US" smtClean="0"/>
              <a:t>23</a:t>
            </a:fld>
            <a:endParaRPr lang="en-US" dirty="0"/>
          </a:p>
        </p:txBody>
      </p:sp>
    </p:spTree>
    <p:extLst>
      <p:ext uri="{BB962C8B-B14F-4D97-AF65-F5344CB8AC3E}">
        <p14:creationId xmlns:p14="http://schemas.microsoft.com/office/powerpoint/2010/main" val="3283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Impact: post-production merit</a:t>
            </a:r>
            <a:endParaRPr lang="en-US" dirty="0"/>
          </a:p>
        </p:txBody>
      </p:sp>
      <p:sp>
        <p:nvSpPr>
          <p:cNvPr id="7" name="Slide Number Placeholder 6"/>
          <p:cNvSpPr>
            <a:spLocks noGrp="1"/>
          </p:cNvSpPr>
          <p:nvPr>
            <p:ph type="sldNum" sz="quarter" idx="12"/>
          </p:nvPr>
        </p:nvSpPr>
        <p:spPr/>
        <p:txBody>
          <a:bodyPr/>
          <a:lstStyle/>
          <a:p>
            <a:fld id="{8B74F74A-7BF3-1C41-9DD5-AD56B693B424}" type="slidenum">
              <a:rPr lang="en-US" smtClean="0"/>
              <a:t>24</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229" y="2870655"/>
            <a:ext cx="4938419" cy="172915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229" y="4685760"/>
            <a:ext cx="4938419" cy="191815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4876" y="3534279"/>
            <a:ext cx="4899619" cy="2302961"/>
          </a:xfrm>
          <a:prstGeom prst="rect">
            <a:avLst/>
          </a:prstGeom>
        </p:spPr>
      </p:pic>
    </p:spTree>
    <p:extLst>
      <p:ext uri="{BB962C8B-B14F-4D97-AF65-F5344CB8AC3E}">
        <p14:creationId xmlns:p14="http://schemas.microsoft.com/office/powerpoint/2010/main" val="31116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Prestige</a:t>
            </a:r>
            <a:r>
              <a:rPr lang="en-US" dirty="0"/>
              <a:t>: </a:t>
            </a:r>
            <a:r>
              <a:rPr lang="en-US" dirty="0" smtClean="0"/>
              <a:t>pre-production merit</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25</a:t>
            </a:fld>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9140" y="2835442"/>
            <a:ext cx="4937760" cy="174605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9140" y="4747246"/>
            <a:ext cx="4937760" cy="1928078"/>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6040" y="3375646"/>
            <a:ext cx="5228450" cy="2743200"/>
          </a:xfrm>
          <a:prstGeom prst="rect">
            <a:avLst/>
          </a:prstGeom>
        </p:spPr>
      </p:pic>
    </p:spTree>
    <p:extLst>
      <p:ext uri="{BB962C8B-B14F-4D97-AF65-F5344CB8AC3E}">
        <p14:creationId xmlns:p14="http://schemas.microsoft.com/office/powerpoint/2010/main" val="1689156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Department Plot</a:t>
            </a:r>
            <a:endParaRPr lang="en-US" dirty="0"/>
          </a:p>
        </p:txBody>
      </p:sp>
      <p:sp>
        <p:nvSpPr>
          <p:cNvPr id="3" name="Content Placeholder 2"/>
          <p:cNvSpPr>
            <a:spLocks noGrp="1"/>
          </p:cNvSpPr>
          <p:nvPr>
            <p:ph idx="1"/>
          </p:nvPr>
        </p:nvSpPr>
        <p:spPr/>
        <p:txBody>
          <a:bodyPr/>
          <a:lstStyle/>
          <a:p>
            <a:r>
              <a:rPr lang="en-US" dirty="0" smtClean="0"/>
              <a:t>Funding: Enabler of production</a:t>
            </a:r>
            <a:r>
              <a:rPr lang="en-US" dirty="0"/>
              <a:t/>
            </a:r>
            <a:br>
              <a:rPr lang="en-US" dirty="0"/>
            </a:br>
            <a:r>
              <a:rPr lang="en-US" dirty="0"/>
              <a:t> </a:t>
            </a:r>
            <a:br>
              <a:rPr lang="en-US" dirty="0"/>
            </a:br>
            <a:r>
              <a:rPr lang="en-US" dirty="0" smtClean="0"/>
              <a:t> </a:t>
            </a:r>
          </a:p>
        </p:txBody>
      </p:sp>
      <p:sp>
        <p:nvSpPr>
          <p:cNvPr id="7" name="Slide Number Placeholder 6"/>
          <p:cNvSpPr>
            <a:spLocks noGrp="1"/>
          </p:cNvSpPr>
          <p:nvPr>
            <p:ph type="sldNum" sz="quarter" idx="12"/>
          </p:nvPr>
        </p:nvSpPr>
        <p:spPr/>
        <p:txBody>
          <a:bodyPr/>
          <a:lstStyle/>
          <a:p>
            <a:fld id="{8B74F74A-7BF3-1C41-9DD5-AD56B693B424}" type="slidenum">
              <a:rPr lang="en-US" smtClean="0"/>
              <a:t>26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8400" y="2833969"/>
            <a:ext cx="7315200" cy="3887506"/>
          </a:xfrm>
          <a:prstGeom prst="rect">
            <a:avLst/>
          </a:prstGeom>
        </p:spPr>
      </p:pic>
    </p:spTree>
    <p:extLst>
      <p:ext uri="{BB962C8B-B14F-4D97-AF65-F5344CB8AC3E}">
        <p14:creationId xmlns:p14="http://schemas.microsoft.com/office/powerpoint/2010/main" val="18646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t>
            </a:r>
            <a:r>
              <a:rPr lang="en-US" dirty="0" smtClean="0"/>
              <a:t>Methods – College Plot</a:t>
            </a:r>
            <a:endParaRPr lang="en-US" dirty="0"/>
          </a:p>
        </p:txBody>
      </p:sp>
      <p:sp>
        <p:nvSpPr>
          <p:cNvPr id="3" name="Content Placeholder 2"/>
          <p:cNvSpPr>
            <a:spLocks noGrp="1"/>
          </p:cNvSpPr>
          <p:nvPr>
            <p:ph idx="1"/>
          </p:nvPr>
        </p:nvSpPr>
        <p:spPr/>
        <p:txBody>
          <a:bodyPr/>
          <a:lstStyle/>
          <a:p>
            <a:r>
              <a:rPr lang="en-US" dirty="0"/>
              <a:t>Natural Sciences and Mathematics, University of </a:t>
            </a:r>
            <a:r>
              <a:rPr lang="en-US" dirty="0" smtClean="0"/>
              <a:t>Houston</a:t>
            </a:r>
          </a:p>
          <a:p>
            <a:pPr lvl="1"/>
            <a:r>
              <a:rPr lang="en-US" dirty="0" smtClean="0"/>
              <a:t>Impact, Prestige</a:t>
            </a:r>
          </a:p>
        </p:txBody>
      </p:sp>
      <p:sp>
        <p:nvSpPr>
          <p:cNvPr id="7" name="Slide Number Placeholder 6"/>
          <p:cNvSpPr>
            <a:spLocks noGrp="1"/>
          </p:cNvSpPr>
          <p:nvPr>
            <p:ph type="sldNum" sz="quarter" idx="12"/>
          </p:nvPr>
        </p:nvSpPr>
        <p:spPr/>
        <p:txBody>
          <a:bodyPr/>
          <a:lstStyle/>
          <a:p>
            <a:fld id="{8B74F74A-7BF3-1C41-9DD5-AD56B693B424}" type="slidenum">
              <a:rPr lang="en-US" smtClean="0"/>
              <a:t>27</a:t>
            </a:fld>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8077" y="4787213"/>
            <a:ext cx="5533991" cy="1934262"/>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077" y="2754073"/>
            <a:ext cx="4170382" cy="1934262"/>
          </a:xfrm>
          <a:prstGeom prst="rect">
            <a:avLst/>
          </a:prstGeom>
        </p:spPr>
      </p:pic>
    </p:spTree>
    <p:extLst>
      <p:ext uri="{BB962C8B-B14F-4D97-AF65-F5344CB8AC3E}">
        <p14:creationId xmlns:p14="http://schemas.microsoft.com/office/powerpoint/2010/main" val="113872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28</a:t>
            </a:fld>
            <a:endParaRPr lang="en-US" dirty="0"/>
          </a:p>
        </p:txBody>
      </p:sp>
      <p:sp>
        <p:nvSpPr>
          <p:cNvPr id="3" name="Content Placeholder 2"/>
          <p:cNvSpPr>
            <a:spLocks noGrp="1"/>
          </p:cNvSpPr>
          <p:nvPr>
            <p:ph idx="1"/>
          </p:nvPr>
        </p:nvSpPr>
        <p:spPr/>
        <p:txBody>
          <a:bodyPr>
            <a:normAutofit/>
          </a:bodyPr>
          <a:lstStyle/>
          <a:p>
            <a:r>
              <a:rPr lang="en-US" sz="2400" dirty="0" smtClean="0"/>
              <a:t>Impact – Citations from Google Scholar</a:t>
            </a:r>
          </a:p>
          <a:p>
            <a:endParaRPr lang="en-US" sz="2400" dirty="0" smtClean="0"/>
          </a:p>
          <a:p>
            <a:r>
              <a:rPr lang="en-US" sz="2400" dirty="0" smtClean="0"/>
              <a:t>Prestige – Impact Factor </a:t>
            </a:r>
            <a:r>
              <a:rPr lang="en-US" sz="2400" dirty="0"/>
              <a:t>from </a:t>
            </a:r>
            <a:r>
              <a:rPr lang="en-US" sz="2400" dirty="0" smtClean="0"/>
              <a:t>Thomson Reuters</a:t>
            </a:r>
          </a:p>
          <a:p>
            <a:pPr lvl="1"/>
            <a:endParaRPr lang="en-US" sz="2000" dirty="0" smtClean="0"/>
          </a:p>
          <a:p>
            <a:pPr lvl="1"/>
            <a:endParaRPr lang="en-US" sz="2000" dirty="0" smtClean="0"/>
          </a:p>
          <a:p>
            <a:r>
              <a:rPr lang="en-US" sz="2400" dirty="0" smtClean="0"/>
              <a:t>Funding – NSF/NIH/NASA from Government </a:t>
            </a:r>
          </a:p>
          <a:p>
            <a:pPr lvl="1"/>
            <a:r>
              <a:rPr lang="en-US" sz="1800" dirty="0" smtClean="0"/>
              <a:t>NSF</a:t>
            </a:r>
            <a:r>
              <a:rPr lang="en-US" sz="1800" dirty="0"/>
              <a:t>: FY 1985 - FY 2013 (29 years, 312,311 rows, 10,769/year)</a:t>
            </a:r>
          </a:p>
          <a:p>
            <a:pPr lvl="1"/>
            <a:r>
              <a:rPr lang="en-US" sz="1800" dirty="0"/>
              <a:t>NIH: FY 2000 - FY 2013 (14 years, 777,657 rows, 55,456/year)</a:t>
            </a:r>
          </a:p>
          <a:p>
            <a:pPr lvl="1"/>
            <a:r>
              <a:rPr lang="en-US" sz="1800" dirty="0"/>
              <a:t>NASA: FY 2007 - FY 2015 (9 years, 16,670 rows, 1,852/year</a:t>
            </a:r>
            <a:r>
              <a:rPr lang="en-US" sz="1800" dirty="0" smtClean="0"/>
              <a:t>)</a:t>
            </a:r>
            <a:endParaRPr lang="en-US" dirty="0" smtClean="0"/>
          </a:p>
        </p:txBody>
      </p:sp>
      <p:grpSp>
        <p:nvGrpSpPr>
          <p:cNvPr id="15" name="Group 14"/>
          <p:cNvGrpSpPr/>
          <p:nvPr/>
        </p:nvGrpSpPr>
        <p:grpSpPr>
          <a:xfrm>
            <a:off x="1356221" y="5360497"/>
            <a:ext cx="8360507" cy="906160"/>
            <a:chOff x="1341472" y="5262170"/>
            <a:chExt cx="8360507" cy="906160"/>
          </a:xfrm>
        </p:grpSpPr>
        <p:pic>
          <p:nvPicPr>
            <p:cNvPr id="9" name="Picture 8"/>
            <p:cNvPicPr>
              <a:picLocks noChangeAspect="1"/>
            </p:cNvPicPr>
            <p:nvPr/>
          </p:nvPicPr>
          <p:blipFill>
            <a:blip r:embed="rId3"/>
            <a:stretch>
              <a:fillRect/>
            </a:stretch>
          </p:blipFill>
          <p:spPr>
            <a:xfrm>
              <a:off x="1341472" y="5405948"/>
              <a:ext cx="3201277" cy="618604"/>
            </a:xfrm>
            <a:prstGeom prst="rect">
              <a:avLst/>
            </a:prstGeom>
          </p:spPr>
        </p:pic>
        <p:grpSp>
          <p:nvGrpSpPr>
            <p:cNvPr id="13" name="Group 12"/>
            <p:cNvGrpSpPr/>
            <p:nvPr/>
          </p:nvGrpSpPr>
          <p:grpSpPr>
            <a:xfrm>
              <a:off x="4795142" y="5445711"/>
              <a:ext cx="2442186" cy="539078"/>
              <a:chOff x="4249554" y="5473700"/>
              <a:chExt cx="3797300" cy="838200"/>
            </a:xfrm>
          </p:grpSpPr>
          <p:pic>
            <p:nvPicPr>
              <p:cNvPr id="11" name="Picture 10"/>
              <p:cNvPicPr>
                <a:picLocks noChangeAspect="1"/>
              </p:cNvPicPr>
              <p:nvPr/>
            </p:nvPicPr>
            <p:blipFill>
              <a:blip r:embed="rId4"/>
              <a:stretch>
                <a:fillRect/>
              </a:stretch>
            </p:blipFill>
            <p:spPr>
              <a:xfrm>
                <a:off x="4249554" y="5473700"/>
                <a:ext cx="1282701" cy="838200"/>
              </a:xfrm>
              <a:prstGeom prst="rect">
                <a:avLst/>
              </a:prstGeom>
            </p:spPr>
          </p:pic>
          <p:pic>
            <p:nvPicPr>
              <p:cNvPr id="12" name="Picture 11"/>
              <p:cNvPicPr>
                <a:picLocks noChangeAspect="1"/>
              </p:cNvPicPr>
              <p:nvPr/>
            </p:nvPicPr>
            <p:blipFill>
              <a:blip r:embed="rId5"/>
              <a:stretch>
                <a:fillRect/>
              </a:stretch>
            </p:blipFill>
            <p:spPr>
              <a:xfrm>
                <a:off x="5544954" y="5695949"/>
                <a:ext cx="2501900" cy="393700"/>
              </a:xfrm>
              <a:prstGeom prst="rect">
                <a:avLst/>
              </a:prstGeom>
            </p:spPr>
          </p:pic>
        </p:grpSp>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489722" y="5262170"/>
              <a:ext cx="2212257" cy="906160"/>
            </a:xfrm>
            <a:prstGeom prst="rect">
              <a:avLst/>
            </a:prstGeom>
          </p:spPr>
        </p:pic>
      </p:grpSp>
      <p:grpSp>
        <p:nvGrpSpPr>
          <p:cNvPr id="17" name="Group 16"/>
          <p:cNvGrpSpPr/>
          <p:nvPr/>
        </p:nvGrpSpPr>
        <p:grpSpPr>
          <a:xfrm>
            <a:off x="6600591" y="1474385"/>
            <a:ext cx="4769902" cy="1478593"/>
            <a:chOff x="6236900" y="1412091"/>
            <a:chExt cx="4769902" cy="1478593"/>
          </a:xfrm>
        </p:grpSpPr>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816644" y="1412091"/>
              <a:ext cx="3190158" cy="1478593"/>
            </a:xfrm>
            <a:prstGeom prst="rect">
              <a:avLst/>
            </a:prstGeom>
          </p:spPr>
        </p:pic>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36900" y="1421026"/>
              <a:ext cx="1513459" cy="568820"/>
            </a:xfrm>
            <a:prstGeom prst="rect">
              <a:avLst/>
            </a:prstGeom>
          </p:spPr>
        </p:pic>
      </p:grpSp>
      <p:grpSp>
        <p:nvGrpSpPr>
          <p:cNvPr id="19" name="Group 18"/>
          <p:cNvGrpSpPr/>
          <p:nvPr/>
        </p:nvGrpSpPr>
        <p:grpSpPr>
          <a:xfrm>
            <a:off x="4809891" y="2903201"/>
            <a:ext cx="7050680" cy="2095844"/>
            <a:chOff x="4809891" y="2829655"/>
            <a:chExt cx="7050680" cy="2095844"/>
          </a:xfrm>
        </p:grpSpPr>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642" y="3039495"/>
              <a:ext cx="3696929" cy="1886004"/>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09891" y="2829655"/>
              <a:ext cx="3581400" cy="1051392"/>
            </a:xfrm>
            <a:prstGeom prst="rect">
              <a:avLst/>
            </a:prstGeom>
          </p:spPr>
        </p:pic>
      </p:grpSp>
    </p:spTree>
    <p:extLst>
      <p:ext uri="{BB962C8B-B14F-4D97-AF65-F5344CB8AC3E}">
        <p14:creationId xmlns:p14="http://schemas.microsoft.com/office/powerpoint/2010/main" val="5987852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29</a:t>
            </a:fld>
            <a:endParaRPr lang="en-US" dirty="0"/>
          </a:p>
        </p:txBody>
      </p:sp>
      <p:grpSp>
        <p:nvGrpSpPr>
          <p:cNvPr id="5" name="Group 4"/>
          <p:cNvGrpSpPr/>
          <p:nvPr/>
        </p:nvGrpSpPr>
        <p:grpSpPr>
          <a:xfrm>
            <a:off x="1618917" y="1567369"/>
            <a:ext cx="8954166" cy="5036719"/>
            <a:chOff x="1618917" y="1567369"/>
            <a:chExt cx="8954166" cy="5036719"/>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8917" y="1567369"/>
              <a:ext cx="8954166" cy="5036719"/>
            </a:xfrm>
            <a:prstGeom prst="rect">
              <a:avLst/>
            </a:prstGeom>
          </p:spPr>
        </p:pic>
        <p:sp>
          <p:nvSpPr>
            <p:cNvPr id="3" name="TextBox 2"/>
            <p:cNvSpPr txBox="1"/>
            <p:nvPr/>
          </p:nvSpPr>
          <p:spPr>
            <a:xfrm>
              <a:off x="6793487" y="5099322"/>
              <a:ext cx="797013" cy="415498"/>
            </a:xfrm>
            <a:prstGeom prst="rect">
              <a:avLst/>
            </a:prstGeom>
            <a:solidFill>
              <a:schemeClr val="tx1"/>
            </a:solidFill>
          </p:spPr>
          <p:txBody>
            <a:bodyPr wrap="none" rtlCol="0">
              <a:spAutoFit/>
            </a:bodyPr>
            <a:lstStyle/>
            <a:p>
              <a:r>
                <a:rPr lang="en-US" sz="700" dirty="0" smtClean="0">
                  <a:solidFill>
                    <a:sysClr val="windowText" lastClr="000000"/>
                  </a:solidFill>
                </a:rPr>
                <a:t>Authors</a:t>
              </a:r>
            </a:p>
            <a:p>
              <a:r>
                <a:rPr lang="en-US" sz="700" dirty="0" smtClean="0">
                  <a:solidFill>
                    <a:sysClr val="windowText" lastClr="000000"/>
                  </a:solidFill>
                </a:rPr>
                <a:t>Impact Factor</a:t>
              </a:r>
            </a:p>
            <a:p>
              <a:r>
                <a:rPr lang="en-US" sz="700" dirty="0" smtClean="0">
                  <a:solidFill>
                    <a:sysClr val="windowText" lastClr="000000"/>
                  </a:solidFill>
                </a:rPr>
                <a:t>NSF, NIH, NASA</a:t>
              </a:r>
            </a:p>
          </p:txBody>
        </p:sp>
      </p:grpSp>
      <p:grpSp>
        <p:nvGrpSpPr>
          <p:cNvPr id="13" name="Group 12"/>
          <p:cNvGrpSpPr/>
          <p:nvPr/>
        </p:nvGrpSpPr>
        <p:grpSpPr>
          <a:xfrm>
            <a:off x="7752284" y="1772060"/>
            <a:ext cx="2862322" cy="2632672"/>
            <a:chOff x="7752284" y="1772060"/>
            <a:chExt cx="2862322" cy="2632672"/>
          </a:xfrm>
        </p:grpSpPr>
        <p:sp>
          <p:nvSpPr>
            <p:cNvPr id="11" name="Rectangle 10"/>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TextBox 11"/>
            <p:cNvSpPr txBox="1"/>
            <p:nvPr/>
          </p:nvSpPr>
          <p:spPr>
            <a:xfrm>
              <a:off x="7752284" y="1772060"/>
              <a:ext cx="2862322" cy="369332"/>
            </a:xfrm>
            <a:prstGeom prst="rect">
              <a:avLst/>
            </a:prstGeom>
            <a:noFill/>
          </p:spPr>
          <p:txBody>
            <a:bodyPr wrap="none" rtlCol="0">
              <a:spAutoFit/>
            </a:bodyPr>
            <a:lstStyle/>
            <a:p>
              <a:r>
                <a:rPr lang="en-US" dirty="0" smtClean="0">
                  <a:solidFill>
                    <a:srgbClr val="FF0000"/>
                  </a:solidFill>
                </a:rPr>
                <a:t>Dynamic data – </a:t>
              </a:r>
              <a:r>
                <a:rPr lang="en-US" smtClean="0">
                  <a:solidFill>
                    <a:srgbClr val="FF0000"/>
                  </a:solidFill>
                </a:rPr>
                <a:t>On Demand</a:t>
              </a:r>
              <a:endParaRPr lang="en-US" dirty="0">
                <a:solidFill>
                  <a:srgbClr val="FF0000"/>
                </a:solidFill>
              </a:endParaRPr>
            </a:p>
          </p:txBody>
        </p:sp>
      </p:grpSp>
      <p:grpSp>
        <p:nvGrpSpPr>
          <p:cNvPr id="14" name="Group 13"/>
          <p:cNvGrpSpPr/>
          <p:nvPr/>
        </p:nvGrpSpPr>
        <p:grpSpPr>
          <a:xfrm>
            <a:off x="4848714" y="4589398"/>
            <a:ext cx="4427707" cy="1720959"/>
            <a:chOff x="7939668" y="2141034"/>
            <a:chExt cx="3573414" cy="2384146"/>
          </a:xfrm>
        </p:grpSpPr>
        <p:sp>
          <p:nvSpPr>
            <p:cNvPr id="15" name="Rectangle 14"/>
            <p:cNvSpPr/>
            <p:nvPr/>
          </p:nvSpPr>
          <p:spPr>
            <a:xfrm>
              <a:off x="7939668" y="2141034"/>
              <a:ext cx="2375210" cy="226369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10283017" y="4013523"/>
              <a:ext cx="1230065" cy="511657"/>
            </a:xfrm>
            <a:prstGeom prst="rect">
              <a:avLst/>
            </a:prstGeom>
            <a:noFill/>
          </p:spPr>
          <p:txBody>
            <a:bodyPr wrap="none" rtlCol="0">
              <a:spAutoFit/>
            </a:bodyPr>
            <a:lstStyle/>
            <a:p>
              <a:r>
                <a:rPr lang="en-US" dirty="0" smtClean="0">
                  <a:solidFill>
                    <a:srgbClr val="FF0000"/>
                  </a:solidFill>
                </a:rPr>
                <a:t>Yearly Update</a:t>
              </a:r>
              <a:endParaRPr lang="en-US" dirty="0">
                <a:solidFill>
                  <a:srgbClr val="FF0000"/>
                </a:solidFill>
              </a:endParaRPr>
            </a:p>
          </p:txBody>
        </p:sp>
      </p:grpSp>
    </p:spTree>
    <p:extLst>
      <p:ext uri="{BB962C8B-B14F-4D97-AF65-F5344CB8AC3E}">
        <p14:creationId xmlns:p14="http://schemas.microsoft.com/office/powerpoint/2010/main" val="1350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Content Placeholder 2"/>
          <p:cNvSpPr>
            <a:spLocks noGrp="1"/>
          </p:cNvSpPr>
          <p:nvPr>
            <p:ph idx="1"/>
          </p:nvPr>
        </p:nvSpPr>
        <p:spPr/>
        <p:txBody>
          <a:bodyPr>
            <a:normAutofit/>
          </a:bodyPr>
          <a:lstStyle/>
          <a:p>
            <a:r>
              <a:rPr lang="en-US" sz="4000" dirty="0" smtClean="0"/>
              <a:t>Data </a:t>
            </a:r>
            <a:r>
              <a:rPr lang="en-US" sz="4000" dirty="0"/>
              <a:t>visualization is the presentation of data in a pictorial or graphical </a:t>
            </a:r>
            <a:r>
              <a:rPr lang="en-US" sz="4000" dirty="0" smtClean="0"/>
              <a:t>format </a:t>
            </a:r>
          </a:p>
          <a:p>
            <a:endParaRPr lang="en-US" sz="4000" dirty="0"/>
          </a:p>
          <a:p>
            <a:pPr lvl="1">
              <a:lnSpc>
                <a:spcPct val="150000"/>
              </a:lnSpc>
            </a:pPr>
            <a:r>
              <a:rPr lang="en-US" sz="3600" dirty="0" smtClean="0"/>
              <a:t>Facilitate  intuition</a:t>
            </a:r>
          </a:p>
          <a:p>
            <a:pPr lvl="1">
              <a:lnSpc>
                <a:spcPct val="150000"/>
              </a:lnSpc>
            </a:pPr>
            <a:r>
              <a:rPr lang="en-US" sz="3600" dirty="0" smtClean="0"/>
              <a:t>Support qualitative analysis</a:t>
            </a:r>
          </a:p>
        </p:txBody>
      </p:sp>
      <p:sp>
        <p:nvSpPr>
          <p:cNvPr id="6" name="Slide Number Placeholder 5"/>
          <p:cNvSpPr>
            <a:spLocks noGrp="1"/>
          </p:cNvSpPr>
          <p:nvPr>
            <p:ph type="sldNum" sz="quarter" idx="12"/>
          </p:nvPr>
        </p:nvSpPr>
        <p:spPr/>
        <p:txBody>
          <a:bodyPr/>
          <a:lstStyle/>
          <a:p>
            <a:fld id="{8B74F74A-7BF3-1C41-9DD5-AD56B693B424}" type="slidenum">
              <a:rPr lang="en-US" smtClean="0"/>
              <a:t>3</a:t>
            </a:fld>
            <a:endParaRPr lang="en-US" dirty="0"/>
          </a:p>
        </p:txBody>
      </p:sp>
    </p:spTree>
    <p:extLst>
      <p:ext uri="{BB962C8B-B14F-4D97-AF65-F5344CB8AC3E}">
        <p14:creationId xmlns:p14="http://schemas.microsoft.com/office/powerpoint/2010/main" val="269282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1. Within a Google Scholar profile</a:t>
            </a:r>
            <a:endParaRPr lang="en-US" dirty="0"/>
          </a:p>
          <a:p>
            <a:pPr marL="677862" lvl="1" indent="-457200">
              <a:lnSpc>
                <a:spcPct val="100000"/>
              </a:lnSpc>
            </a:pPr>
            <a:r>
              <a:rPr lang="en-US" sz="2000" dirty="0"/>
              <a:t>Ioannis T </a:t>
            </a:r>
            <a:r>
              <a:rPr lang="en-US" sz="2000" dirty="0" smtClean="0"/>
              <a:t>Pavlidis</a:t>
            </a:r>
          </a:p>
          <a:p>
            <a:pPr marL="677862" lvl="1" indent="-457200">
              <a:lnSpc>
                <a:spcPct val="100000"/>
              </a:lnSpc>
            </a:pPr>
            <a:r>
              <a:rPr lang="en-US" sz="2000" dirty="0" smtClean="0"/>
              <a:t>IT Pavlidis</a:t>
            </a:r>
          </a:p>
          <a:p>
            <a:pPr marL="677862" lvl="1" indent="-457200">
              <a:lnSpc>
                <a:spcPct val="100000"/>
              </a:lnSpc>
            </a:pPr>
            <a:r>
              <a:rPr lang="en-US" sz="2000" dirty="0" smtClean="0"/>
              <a:t>I Pavlidis</a:t>
            </a:r>
          </a:p>
          <a:p>
            <a:pPr marL="677862" lvl="1" indent="-457200">
              <a:lnSpc>
                <a:spcPct val="100000"/>
              </a:lnSpc>
            </a:pPr>
            <a:r>
              <a:rPr lang="en-US" sz="2000" dirty="0" smtClean="0"/>
              <a:t>Ioannis Pavlidis</a:t>
            </a:r>
            <a:endParaRPr lang="en-US" sz="2800" dirty="0" smtClean="0"/>
          </a:p>
        </p:txBody>
      </p:sp>
      <p:sp>
        <p:nvSpPr>
          <p:cNvPr id="9" name="Slide Number Placeholder 8"/>
          <p:cNvSpPr>
            <a:spLocks noGrp="1"/>
          </p:cNvSpPr>
          <p:nvPr>
            <p:ph type="sldNum" sz="quarter" idx="12"/>
          </p:nvPr>
        </p:nvSpPr>
        <p:spPr/>
        <p:txBody>
          <a:bodyPr/>
          <a:lstStyle/>
          <a:p>
            <a:fld id="{8B74F74A-7BF3-1C41-9DD5-AD56B693B424}" type="slidenum">
              <a:rPr lang="en-US" smtClean="0"/>
              <a:t>30</a:t>
            </a:fld>
            <a:endParaRPr lang="en-US" dirty="0"/>
          </a:p>
        </p:txBody>
      </p:sp>
      <p:grpSp>
        <p:nvGrpSpPr>
          <p:cNvPr id="16" name="Group 15"/>
          <p:cNvGrpSpPr/>
          <p:nvPr/>
        </p:nvGrpSpPr>
        <p:grpSpPr>
          <a:xfrm>
            <a:off x="4403348" y="2997289"/>
            <a:ext cx="2084594" cy="800219"/>
            <a:chOff x="4284122" y="2711446"/>
            <a:chExt cx="2084594" cy="800219"/>
          </a:xfrm>
        </p:grpSpPr>
        <p:cxnSp>
          <p:nvCxnSpPr>
            <p:cNvPr id="10" name="Straight Arrow Connector 9"/>
            <p:cNvCxnSpPr/>
            <p:nvPr/>
          </p:nvCxnSpPr>
          <p:spPr>
            <a:xfrm>
              <a:off x="4411579" y="3114028"/>
              <a:ext cx="1957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4122" y="2711446"/>
              <a:ext cx="1896673" cy="800219"/>
            </a:xfrm>
            <a:prstGeom prst="rect">
              <a:avLst/>
            </a:prstGeom>
            <a:noFill/>
          </p:spPr>
          <p:txBody>
            <a:bodyPr wrap="none" rtlCol="0">
              <a:spAutoFit/>
            </a:bodyPr>
            <a:lstStyle/>
            <a:p>
              <a:r>
                <a:rPr lang="en-US" dirty="0" smtClean="0"/>
                <a:t>I Pavlidis</a:t>
              </a:r>
            </a:p>
            <a:p>
              <a:endParaRPr lang="en-US" sz="1400" dirty="0" smtClean="0"/>
            </a:p>
            <a:p>
              <a:r>
                <a:rPr lang="en-US" sz="1400" dirty="0" smtClean="0"/>
                <a:t>First Initial + </a:t>
              </a:r>
              <a:r>
                <a:rPr lang="en-US" sz="1400" dirty="0" err="1" smtClean="0"/>
                <a:t>Lastname</a:t>
              </a:r>
              <a:endParaRPr lang="en-US" sz="1400" dirty="0"/>
            </a:p>
          </p:txBody>
        </p:sp>
      </p:gr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5398" y="2703649"/>
            <a:ext cx="5184671" cy="23197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6269" y="3998456"/>
            <a:ext cx="4684866" cy="1774698"/>
          </a:xfrm>
          <a:prstGeom prst="rect">
            <a:avLst/>
          </a:prstGeom>
        </p:spPr>
      </p:pic>
      <p:sp>
        <p:nvSpPr>
          <p:cNvPr id="5" name="Rectangle 4"/>
          <p:cNvSpPr/>
          <p:nvPr/>
        </p:nvSpPr>
        <p:spPr>
          <a:xfrm>
            <a:off x="1847850" y="4238625"/>
            <a:ext cx="641350" cy="159348"/>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850" y="4839090"/>
            <a:ext cx="652639" cy="161535"/>
          </a:xfrm>
          <a:prstGeom prst="rect">
            <a:avLst/>
          </a:prstGeom>
          <a:solidFill>
            <a:srgbClr val="0082F7">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39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Disambiguation</a:t>
            </a:r>
          </a:p>
        </p:txBody>
      </p:sp>
      <p:sp>
        <p:nvSpPr>
          <p:cNvPr id="3" name="Content Placeholder 2"/>
          <p:cNvSpPr>
            <a:spLocks noGrp="1"/>
          </p:cNvSpPr>
          <p:nvPr>
            <p:ph idx="1"/>
          </p:nvPr>
        </p:nvSpPr>
        <p:spPr>
          <a:xfrm>
            <a:off x="1120000" y="1825625"/>
            <a:ext cx="10233800" cy="4895850"/>
          </a:xfrm>
        </p:spPr>
        <p:txBody>
          <a:bodyPr>
            <a:normAutofit/>
          </a:bodyPr>
          <a:lstStyle/>
          <a:p>
            <a:pPr marL="0" indent="0">
              <a:lnSpc>
                <a:spcPct val="100000"/>
              </a:lnSpc>
              <a:buNone/>
            </a:pPr>
            <a:r>
              <a:rPr lang="en-US" dirty="0" smtClean="0"/>
              <a:t>2</a:t>
            </a:r>
            <a:r>
              <a:rPr lang="en-US" dirty="0"/>
              <a:t>. Matching Google Scholar name with Funding </a:t>
            </a:r>
            <a:r>
              <a:rPr lang="en-US" dirty="0" smtClean="0"/>
              <a:t>name</a:t>
            </a:r>
          </a:p>
          <a:p>
            <a:pPr>
              <a:lnSpc>
                <a:spcPct val="100000"/>
              </a:lnSpc>
            </a:pPr>
            <a:r>
              <a:rPr lang="en-US" dirty="0" smtClean="0"/>
              <a:t>Funding dataset</a:t>
            </a:r>
          </a:p>
          <a:p>
            <a:pPr lvl="1">
              <a:lnSpc>
                <a:spcPct val="100000"/>
              </a:lnSpc>
            </a:pPr>
            <a:r>
              <a:rPr lang="en-US" sz="2800" dirty="0" smtClean="0"/>
              <a:t>Remove Jr., III, PhD, Dr., and so on</a:t>
            </a:r>
          </a:p>
        </p:txBody>
      </p:sp>
      <p:grpSp>
        <p:nvGrpSpPr>
          <p:cNvPr id="6" name="Group 5"/>
          <p:cNvGrpSpPr>
            <a:grpSpLocks noChangeAspect="1"/>
          </p:cNvGrpSpPr>
          <p:nvPr/>
        </p:nvGrpSpPr>
        <p:grpSpPr>
          <a:xfrm>
            <a:off x="7591680" y="4079170"/>
            <a:ext cx="4172993" cy="2121935"/>
            <a:chOff x="1710237" y="2257163"/>
            <a:chExt cx="9053326" cy="430989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0237" y="2257163"/>
              <a:ext cx="9053326" cy="4309892"/>
            </a:xfrm>
            <a:prstGeom prst="rect">
              <a:avLst/>
            </a:prstGeom>
          </p:spPr>
        </p:pic>
        <p:sp>
          <p:nvSpPr>
            <p:cNvPr id="5" name="Rectangle 4"/>
            <p:cNvSpPr/>
            <p:nvPr/>
          </p:nvSpPr>
          <p:spPr>
            <a:xfrm>
              <a:off x="3222702" y="2458844"/>
              <a:ext cx="875371" cy="25090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B74F74A-7BF3-1C41-9DD5-AD56B693B424}" type="slidenum">
              <a:rPr lang="en-US" smtClean="0"/>
              <a:t>31</a:t>
            </a:fld>
            <a:endParaRPr lang="en-US" dirty="0"/>
          </a:p>
        </p:txBody>
      </p:sp>
      <p:sp>
        <p:nvSpPr>
          <p:cNvPr id="7" name="TextBox 6"/>
          <p:cNvSpPr txBox="1"/>
          <p:nvPr/>
        </p:nvSpPr>
        <p:spPr>
          <a:xfrm>
            <a:off x="996003" y="4512365"/>
            <a:ext cx="2556534" cy="523220"/>
          </a:xfrm>
          <a:prstGeom prst="rect">
            <a:avLst/>
          </a:prstGeom>
          <a:noFill/>
        </p:spPr>
        <p:txBody>
          <a:bodyPr wrap="none" rtlCol="0">
            <a:spAutoFit/>
          </a:bodyPr>
          <a:lstStyle/>
          <a:p>
            <a:r>
              <a:rPr lang="en-US" sz="2800" dirty="0" smtClean="0"/>
              <a:t>Daniel M. </a:t>
            </a:r>
            <a:r>
              <a:rPr lang="en-US" sz="2800" u="sng" dirty="0" smtClean="0">
                <a:solidFill>
                  <a:srgbClr val="00B0F0"/>
                </a:solidFill>
              </a:rPr>
              <a:t>Smith</a:t>
            </a:r>
            <a:endParaRPr lang="en-US" sz="2800" u="sng" dirty="0">
              <a:solidFill>
                <a:srgbClr val="00B0F0"/>
              </a:solidFill>
            </a:endParaRPr>
          </a:p>
        </p:txBody>
      </p:sp>
      <p:sp>
        <p:nvSpPr>
          <p:cNvPr id="15" name="TextBox 14"/>
          <p:cNvSpPr txBox="1"/>
          <p:nvPr/>
        </p:nvSpPr>
        <p:spPr>
          <a:xfrm>
            <a:off x="4093936" y="4512365"/>
            <a:ext cx="3330784" cy="523220"/>
          </a:xfrm>
          <a:prstGeom prst="rect">
            <a:avLst/>
          </a:prstGeom>
          <a:noFill/>
        </p:spPr>
        <p:txBody>
          <a:bodyPr wrap="none" rtlCol="0">
            <a:spAutoFit/>
          </a:bodyPr>
          <a:lstStyle/>
          <a:p>
            <a:r>
              <a:rPr lang="en-US" sz="2800" dirty="0" smtClean="0"/>
              <a:t>Daniel Michael </a:t>
            </a:r>
            <a:r>
              <a:rPr lang="en-US" sz="2800" u="sng" dirty="0" smtClean="0">
                <a:solidFill>
                  <a:srgbClr val="00B0F0"/>
                </a:solidFill>
              </a:rPr>
              <a:t>Smith</a:t>
            </a:r>
            <a:endParaRPr lang="en-US" sz="2800" u="sng" dirty="0">
              <a:solidFill>
                <a:srgbClr val="00B0F0"/>
              </a:solidFill>
            </a:endParaRPr>
          </a:p>
        </p:txBody>
      </p:sp>
      <p:sp>
        <p:nvSpPr>
          <p:cNvPr id="17" name="TextBox 16"/>
          <p:cNvSpPr txBox="1"/>
          <p:nvPr/>
        </p:nvSpPr>
        <p:spPr>
          <a:xfrm>
            <a:off x="1348614" y="5339028"/>
            <a:ext cx="1686680" cy="461665"/>
          </a:xfrm>
          <a:prstGeom prst="rect">
            <a:avLst/>
          </a:prstGeom>
          <a:noFill/>
        </p:spPr>
        <p:txBody>
          <a:bodyPr wrap="none" rtlCol="0">
            <a:spAutoFit/>
          </a:bodyPr>
          <a:lstStyle/>
          <a:p>
            <a:r>
              <a:rPr lang="en-US" sz="2400" u="sng" dirty="0" smtClean="0">
                <a:solidFill>
                  <a:srgbClr val="00B0F0"/>
                </a:solidFill>
              </a:rPr>
              <a:t>M %</a:t>
            </a:r>
            <a:r>
              <a:rPr lang="en-US" sz="2400" dirty="0" smtClean="0"/>
              <a:t> </a:t>
            </a:r>
            <a:r>
              <a:rPr lang="en-US" sz="2400" dirty="0"/>
              <a:t>Daniel </a:t>
            </a:r>
          </a:p>
        </p:txBody>
      </p:sp>
      <p:sp>
        <p:nvSpPr>
          <p:cNvPr id="18" name="TextBox 17"/>
          <p:cNvSpPr txBox="1"/>
          <p:nvPr/>
        </p:nvSpPr>
        <p:spPr>
          <a:xfrm>
            <a:off x="1340668" y="5760640"/>
            <a:ext cx="1625766" cy="461665"/>
          </a:xfrm>
          <a:prstGeom prst="rect">
            <a:avLst/>
          </a:prstGeom>
          <a:noFill/>
        </p:spPr>
        <p:txBody>
          <a:bodyPr wrap="none" rtlCol="0">
            <a:spAutoFit/>
          </a:bodyPr>
          <a:lstStyle/>
          <a:p>
            <a:r>
              <a:rPr lang="en-US" sz="2400" dirty="0"/>
              <a:t>Daniel </a:t>
            </a:r>
            <a:r>
              <a:rPr lang="en-US" sz="2400" u="sng" dirty="0" smtClean="0">
                <a:solidFill>
                  <a:srgbClr val="00B0F0"/>
                </a:solidFill>
              </a:rPr>
              <a:t>M %</a:t>
            </a:r>
            <a:endParaRPr lang="en-US" sz="2400" u="sng" dirty="0">
              <a:solidFill>
                <a:srgbClr val="00B0F0"/>
              </a:solidFill>
            </a:endParaRPr>
          </a:p>
        </p:txBody>
      </p:sp>
      <p:sp>
        <p:nvSpPr>
          <p:cNvPr id="19" name="TextBox 18"/>
          <p:cNvSpPr txBox="1"/>
          <p:nvPr/>
        </p:nvSpPr>
        <p:spPr>
          <a:xfrm>
            <a:off x="4488633" y="5379282"/>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20" name="TextBox 19"/>
          <p:cNvSpPr txBox="1"/>
          <p:nvPr/>
        </p:nvSpPr>
        <p:spPr>
          <a:xfrm>
            <a:off x="4488633" y="5791531"/>
            <a:ext cx="2063385" cy="461665"/>
          </a:xfrm>
          <a:prstGeom prst="rect">
            <a:avLst/>
          </a:prstGeom>
          <a:noFill/>
        </p:spPr>
        <p:txBody>
          <a:bodyPr wrap="none" rtlCol="0">
            <a:spAutoFit/>
          </a:bodyPr>
          <a:lstStyle/>
          <a:p>
            <a:r>
              <a:rPr lang="en-US" sz="2400" dirty="0"/>
              <a:t>Daniel </a:t>
            </a:r>
            <a:r>
              <a:rPr lang="en-US" sz="2400" dirty="0" smtClean="0"/>
              <a:t>Michael</a:t>
            </a:r>
          </a:p>
        </p:txBody>
      </p:sp>
      <p:sp>
        <p:nvSpPr>
          <p:cNvPr id="12" name="Left Bracket 11"/>
          <p:cNvSpPr/>
          <p:nvPr/>
        </p:nvSpPr>
        <p:spPr>
          <a:xfrm rot="16200000">
            <a:off x="4779384" y="3142500"/>
            <a:ext cx="242528" cy="3857696"/>
          </a:xfrm>
          <a:prstGeom prst="leftBracket">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13" name="TextBox 12"/>
          <p:cNvSpPr txBox="1"/>
          <p:nvPr/>
        </p:nvSpPr>
        <p:spPr>
          <a:xfrm>
            <a:off x="1435991" y="4008096"/>
            <a:ext cx="1701107"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dirty="0" smtClean="0"/>
              <a:t>Google Profile</a:t>
            </a:r>
            <a:endParaRPr lang="en-US" sz="2000" dirty="0"/>
          </a:p>
        </p:txBody>
      </p:sp>
      <p:sp>
        <p:nvSpPr>
          <p:cNvPr id="21" name="TextBox 20"/>
          <p:cNvSpPr txBox="1"/>
          <p:nvPr/>
        </p:nvSpPr>
        <p:spPr>
          <a:xfrm>
            <a:off x="5043829" y="4008096"/>
            <a:ext cx="1050288"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000" smtClean="0"/>
              <a:t>Funding</a:t>
            </a:r>
            <a:endParaRPr lang="en-US" sz="2000"/>
          </a:p>
        </p:txBody>
      </p:sp>
    </p:spTree>
    <p:extLst>
      <p:ext uri="{BB962C8B-B14F-4D97-AF65-F5344CB8AC3E}">
        <p14:creationId xmlns:p14="http://schemas.microsoft.com/office/powerpoint/2010/main" val="140324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blinds(horizontal)">
                                      <p:cBhvr>
                                        <p:cTn id="26" dur="1000"/>
                                        <p:tgtEl>
                                          <p:spTgt spid="7">
                                            <p:txEl>
                                              <p:pRg st="0" end="0"/>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10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10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1000"/>
                                        <p:tgtEl>
                                          <p:spTgt spid="19"/>
                                        </p:tgtEl>
                                      </p:cBhvr>
                                    </p:animEffect>
                                  </p:childTnLst>
                                </p:cTn>
                              </p:par>
                              <p:par>
                                <p:cTn id="41" presetID="3" presetClass="entr" presetSubtype="10" fill="hold" grpId="0" nodeType="withEffect">
                                  <p:stCondLst>
                                    <p:cond delay="2000"/>
                                  </p:stCondLst>
                                  <p:childTnLst>
                                    <p:set>
                                      <p:cBhvr>
                                        <p:cTn id="42" dur="1" fill="hold">
                                          <p:stCondLst>
                                            <p:cond delay="0"/>
                                          </p:stCondLst>
                                        </p:cTn>
                                        <p:tgtEl>
                                          <p:spTgt spid="18"/>
                                        </p:tgtEl>
                                        <p:attrNameLst>
                                          <p:attrName>style.visibility</p:attrName>
                                        </p:attrNameLst>
                                      </p:cBhvr>
                                      <p:to>
                                        <p:strVal val="visible"/>
                                      </p:to>
                                    </p:set>
                                    <p:animEffect transition="in" filter="blinds(horizontal)">
                                      <p:cBhvr>
                                        <p:cTn id="43" dur="1000"/>
                                        <p:tgtEl>
                                          <p:spTgt spid="18"/>
                                        </p:tgtEl>
                                      </p:cBhvr>
                                    </p:animEffect>
                                  </p:childTnLst>
                                </p:cTn>
                              </p:par>
                              <p:par>
                                <p:cTn id="44" presetID="3" presetClass="entr" presetSubtype="10" fill="hold" grpId="0" nodeType="withEffect">
                                  <p:stCondLst>
                                    <p:cond delay="200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1000"/>
                                        <p:tgtEl>
                                          <p:spTgt spid="20"/>
                                        </p:tgtEl>
                                      </p:cBhvr>
                                    </p:animEffect>
                                  </p:childTnLst>
                                </p:cTn>
                              </p:par>
                              <p:par>
                                <p:cTn id="47" presetID="3" presetClass="entr" presetSubtype="10" fill="hold" nodeType="withEffect">
                                  <p:stCondLst>
                                    <p:cond delay="500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18" grpId="0"/>
      <p:bldP spid="19" grpId="0"/>
      <p:bldP spid="20" grpId="0"/>
      <p:bldP spid="12" grpId="0" animBg="1"/>
      <p:bldP spid="13"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a:t>GOAL 1: Articulate a clear, comprehensive, and measurable performance evaluation scheme for academics</a:t>
            </a:r>
          </a:p>
          <a:p>
            <a:pPr lvl="1">
              <a:buFont typeface="Arial" charset="0"/>
              <a:buChar char="•"/>
            </a:pPr>
            <a:r>
              <a:rPr lang="en-US" sz="1800" dirty="0" smtClean="0">
                <a:solidFill>
                  <a:srgbClr val="F2F2F2"/>
                </a:solidFill>
              </a:rPr>
              <a:t>1.1 : The </a:t>
            </a:r>
            <a:r>
              <a:rPr lang="en-US" sz="1800" dirty="0">
                <a:solidFill>
                  <a:srgbClr val="F2F2F2"/>
                </a:solidFill>
              </a:rPr>
              <a:t>scheme should reveal causal relationships among merit criteria</a:t>
            </a:r>
          </a:p>
          <a:p>
            <a:pPr lvl="2">
              <a:buFont typeface="Arial" charset="0"/>
              <a:buChar char="•"/>
            </a:pPr>
            <a:r>
              <a:rPr lang="en-US" sz="1800" dirty="0">
                <a:solidFill>
                  <a:srgbClr val="00B0F0"/>
                </a:solidFill>
              </a:rPr>
              <a:t>Funding + pre-production credit + post-production credit</a:t>
            </a:r>
          </a:p>
          <a:p>
            <a:pPr lvl="1">
              <a:buFont typeface="Arial" charset="0"/>
              <a:buChar char="•"/>
            </a:pPr>
            <a:r>
              <a:rPr lang="en-US" sz="1800" dirty="0" smtClean="0">
                <a:solidFill>
                  <a:srgbClr val="F2F2F2"/>
                </a:solidFill>
              </a:rPr>
              <a:t>1.2: The </a:t>
            </a:r>
            <a:r>
              <a:rPr lang="en-US" sz="1800" dirty="0">
                <a:solidFill>
                  <a:srgbClr val="F2F2F2"/>
                </a:solidFill>
              </a:rPr>
              <a:t>scheme should be scale invariant</a:t>
            </a:r>
          </a:p>
          <a:p>
            <a:pPr lvl="2">
              <a:buFont typeface="Arial" charset="0"/>
              <a:buChar char="•"/>
            </a:pPr>
            <a:r>
              <a:rPr lang="en-US" sz="1800" dirty="0">
                <a:solidFill>
                  <a:srgbClr val="00B0F0"/>
                </a:solidFill>
              </a:rPr>
              <a:t>Individual or Department or College (composite personhood)</a:t>
            </a:r>
          </a:p>
          <a:p>
            <a:pPr lvl="2">
              <a:buFont typeface="Arial" charset="0"/>
              <a:buChar char="•"/>
            </a:pPr>
            <a:endParaRPr lang="en-US" sz="2200" dirty="0" smtClean="0"/>
          </a:p>
        </p:txBody>
      </p:sp>
      <p:sp>
        <p:nvSpPr>
          <p:cNvPr id="2" name="Title 1"/>
          <p:cNvSpPr>
            <a:spLocks noGrp="1"/>
          </p:cNvSpPr>
          <p:nvPr>
            <p:ph type="title"/>
          </p:nvPr>
        </p:nvSpPr>
        <p:spPr/>
        <p:txBody>
          <a:bodyPr/>
          <a:lstStyle/>
          <a:p>
            <a:r>
              <a:rPr lang="en-US" dirty="0" smtClean="0"/>
              <a:t>Goals of Research</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32</a:t>
            </a:fld>
            <a:endParaRPr lang="en-US" dirty="0"/>
          </a:p>
        </p:txBody>
      </p:sp>
    </p:spTree>
    <p:extLst>
      <p:ext uri="{BB962C8B-B14F-4D97-AF65-F5344CB8AC3E}">
        <p14:creationId xmlns:p14="http://schemas.microsoft.com/office/powerpoint/2010/main" val="2016638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a:bodyPr>
          <a:lstStyle/>
          <a:p>
            <a:pPr>
              <a:buFont typeface="Arial" charset="0"/>
              <a:buChar char="•"/>
            </a:pPr>
            <a:r>
              <a:rPr lang="en-US" sz="2200" dirty="0" smtClean="0"/>
              <a:t>GOAL </a:t>
            </a:r>
            <a:r>
              <a:rPr lang="en-US" sz="2200" dirty="0"/>
              <a:t>2: Design a visualization to bring the said performance evaluation scheme to </a:t>
            </a:r>
            <a:r>
              <a:rPr lang="en-US" sz="2200" dirty="0" smtClean="0"/>
              <a:t>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smtClean="0">
                <a:solidFill>
                  <a:schemeClr val="accent5"/>
                </a:solidFill>
              </a:rPr>
              <a:t>Not scalable to groups</a:t>
            </a:r>
          </a:p>
        </p:txBody>
      </p:sp>
      <p:sp>
        <p:nvSpPr>
          <p:cNvPr id="2" name="Title 1"/>
          <p:cNvSpPr>
            <a:spLocks noGrp="1"/>
          </p:cNvSpPr>
          <p:nvPr>
            <p:ph type="title"/>
          </p:nvPr>
        </p:nvSpPr>
        <p:spPr/>
        <p:txBody>
          <a:bodyPr/>
          <a:lstStyle/>
          <a:p>
            <a:r>
              <a:rPr lang="en-US" dirty="0"/>
              <a:t>Goals of Research</a:t>
            </a:r>
          </a:p>
        </p:txBody>
      </p:sp>
      <p:sp>
        <p:nvSpPr>
          <p:cNvPr id="6" name="Slide Number Placeholder 5"/>
          <p:cNvSpPr>
            <a:spLocks noGrp="1"/>
          </p:cNvSpPr>
          <p:nvPr>
            <p:ph type="sldNum" sz="quarter" idx="12"/>
          </p:nvPr>
        </p:nvSpPr>
        <p:spPr/>
        <p:txBody>
          <a:bodyPr/>
          <a:lstStyle/>
          <a:p>
            <a:fld id="{8B74F74A-7BF3-1C41-9DD5-AD56B693B424}" type="slidenum">
              <a:rPr lang="en-US" smtClean="0"/>
              <a:t>33</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505" y="3148627"/>
            <a:ext cx="2728685" cy="3657600"/>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924" y="3148627"/>
            <a:ext cx="2728685" cy="3657600"/>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43" y="3148627"/>
            <a:ext cx="2728685" cy="365760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762" y="3148627"/>
            <a:ext cx="2728685" cy="3657600"/>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3181" y="3148627"/>
            <a:ext cx="2728685" cy="3657600"/>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26600" y="3148627"/>
            <a:ext cx="2728685" cy="365760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019" y="3148627"/>
            <a:ext cx="2728685" cy="3657600"/>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93438" y="3148627"/>
            <a:ext cx="2728685" cy="3657600"/>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76857" y="3148627"/>
            <a:ext cx="2728685" cy="3657600"/>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60276" y="3148627"/>
            <a:ext cx="2728685" cy="3657600"/>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43695" y="3148627"/>
            <a:ext cx="2728685" cy="3657600"/>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427114" y="3148627"/>
            <a:ext cx="2728685" cy="3657600"/>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10533" y="3148627"/>
            <a:ext cx="2728685" cy="3657600"/>
          </a:xfrm>
          <a:prstGeom prst="rect">
            <a:avLst/>
          </a:prstGeom>
        </p:spPr>
      </p:pic>
      <p:pic>
        <p:nvPicPr>
          <p:cNvPr id="26" name="Picture 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93952" y="3148627"/>
            <a:ext cx="2728687" cy="3657600"/>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7372" y="3148627"/>
            <a:ext cx="2728685" cy="3657600"/>
          </a:xfrm>
          <a:prstGeom prst="rect">
            <a:avLst/>
          </a:prstGeom>
        </p:spPr>
      </p:pic>
      <p:grpSp>
        <p:nvGrpSpPr>
          <p:cNvPr id="34" name="Group 33"/>
          <p:cNvGrpSpPr/>
          <p:nvPr/>
        </p:nvGrpSpPr>
        <p:grpSpPr>
          <a:xfrm>
            <a:off x="8804228" y="2596960"/>
            <a:ext cx="2789334" cy="3759390"/>
            <a:chOff x="8804228" y="2596960"/>
            <a:chExt cx="2789334" cy="3759390"/>
          </a:xfrm>
        </p:grpSpPr>
        <p:grpSp>
          <p:nvGrpSpPr>
            <p:cNvPr id="32" name="Group 31"/>
            <p:cNvGrpSpPr/>
            <p:nvPr/>
          </p:nvGrpSpPr>
          <p:grpSpPr>
            <a:xfrm>
              <a:off x="8806673" y="2596960"/>
              <a:ext cx="2786889" cy="3759390"/>
              <a:chOff x="8806673" y="2596960"/>
              <a:chExt cx="2786889" cy="3759390"/>
            </a:xfrm>
          </p:grpSpPr>
          <p:pic>
            <p:nvPicPr>
              <p:cNvPr id="28" name="Picture 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06673" y="2596960"/>
                <a:ext cx="982785" cy="1229314"/>
              </a:xfrm>
              <a:prstGeom prst="rect">
                <a:avLst/>
              </a:prstGeom>
            </p:spPr>
          </p:pic>
          <p:pic>
            <p:nvPicPr>
              <p:cNvPr id="31" name="Picture 3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06674" y="5060123"/>
                <a:ext cx="2786888" cy="1296227"/>
              </a:xfrm>
              <a:prstGeom prst="rect">
                <a:avLst/>
              </a:prstGeom>
            </p:spPr>
          </p:pic>
        </p:grpSp>
        <p:pic>
          <p:nvPicPr>
            <p:cNvPr id="33" name="Picture 3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804228" y="3949068"/>
              <a:ext cx="2789334" cy="976119"/>
            </a:xfrm>
            <a:prstGeom prst="rect">
              <a:avLst/>
            </a:prstGeom>
          </p:spPr>
        </p:pic>
      </p:grpSp>
      <p:sp>
        <p:nvSpPr>
          <p:cNvPr id="7" name="TextBox 6"/>
          <p:cNvSpPr txBox="1"/>
          <p:nvPr/>
        </p:nvSpPr>
        <p:spPr>
          <a:xfrm>
            <a:off x="9818039" y="3437319"/>
            <a:ext cx="651140"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216575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par>
                          <p:cTn id="48" fill="hold">
                            <p:stCondLst>
                              <p:cond delay="4500"/>
                            </p:stCondLst>
                            <p:childTnLst>
                              <p:par>
                                <p:cTn id="49" presetID="9"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childTnLst>
                          </p:cTn>
                        </p:par>
                        <p:par>
                          <p:cTn id="56" fill="hold">
                            <p:stCondLst>
                              <p:cond delay="5500"/>
                            </p:stCondLst>
                            <p:childTnLst>
                              <p:par>
                                <p:cTn id="57" presetID="9" presetClass="entr" presetSubtype="0"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6000"/>
                            </p:stCondLst>
                            <p:childTnLst>
                              <p:par>
                                <p:cTn id="61" presetID="9"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6500"/>
                            </p:stCondLst>
                            <p:childTnLst>
                              <p:par>
                                <p:cTn id="65" presetID="9"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7000"/>
                            </p:stCondLst>
                            <p:childTnLst>
                              <p:par>
                                <p:cTn id="69" presetID="9" presetClass="entr" presetSubtype="0"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dissolve">
                                      <p:cBhvr>
                                        <p:cTn id="71" dur="500"/>
                                        <p:tgtEl>
                                          <p:spTgt spid="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a:bodyPr>
          <a:lstStyle/>
          <a:p>
            <a:pPr>
              <a:buFont typeface="Arial" charset="0"/>
              <a:buChar char="•"/>
            </a:pPr>
            <a:r>
              <a:rPr lang="en-US" sz="2200" dirty="0" smtClean="0"/>
              <a:t>GOAL 1: Articulate a clear, comprehensive, and measurable performance evaluation 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a:solidFill>
                  <a:schemeClr val="accent5"/>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a:solidFill>
                  <a:schemeClr val="accent5"/>
                </a:solidFill>
              </a:rPr>
              <a:t>Scaling interface </a:t>
            </a:r>
            <a:r>
              <a:rPr lang="en-US" sz="1800" dirty="0" smtClean="0">
                <a:solidFill>
                  <a:schemeClr val="accent5"/>
                </a:solidFill>
              </a:rPr>
              <a:t>was still </a:t>
            </a:r>
            <a:r>
              <a:rPr lang="en-US" sz="1800" dirty="0">
                <a:solidFill>
                  <a:schemeClr val="accent5"/>
                </a:solidFill>
              </a:rPr>
              <a:t>pending</a:t>
            </a:r>
          </a:p>
        </p:txBody>
      </p:sp>
      <p:sp>
        <p:nvSpPr>
          <p:cNvPr id="2" name="Title 1"/>
          <p:cNvSpPr>
            <a:spLocks noGrp="1"/>
          </p:cNvSpPr>
          <p:nvPr>
            <p:ph type="title"/>
          </p:nvPr>
        </p:nvSpPr>
        <p:spPr/>
        <p:txBody>
          <a:bodyPr/>
          <a:lstStyle/>
          <a:p>
            <a:r>
              <a:rPr lang="en-US" dirty="0"/>
              <a:t>Goals of Research</a:t>
            </a:r>
          </a:p>
        </p:txBody>
      </p:sp>
      <p:sp>
        <p:nvSpPr>
          <p:cNvPr id="6" name="Slide Number Placeholder 5"/>
          <p:cNvSpPr>
            <a:spLocks noGrp="1"/>
          </p:cNvSpPr>
          <p:nvPr>
            <p:ph type="sldNum" sz="quarter" idx="12"/>
          </p:nvPr>
        </p:nvSpPr>
        <p:spPr/>
        <p:txBody>
          <a:bodyPr/>
          <a:lstStyle/>
          <a:p>
            <a:fld id="{8B74F74A-7BF3-1C41-9DD5-AD56B693B424}" type="slidenum">
              <a:rPr lang="en-US" smtClean="0"/>
              <a:t>34</a:t>
            </a:fld>
            <a:endParaRPr lang="en-US" dirty="0"/>
          </a:p>
        </p:txBody>
      </p:sp>
      <p:sp>
        <p:nvSpPr>
          <p:cNvPr id="7" name="TextBox 6"/>
          <p:cNvSpPr txBox="1"/>
          <p:nvPr/>
        </p:nvSpPr>
        <p:spPr>
          <a:xfrm>
            <a:off x="9003701" y="4640559"/>
            <a:ext cx="2091470" cy="369332"/>
          </a:xfrm>
          <a:prstGeom prst="rect">
            <a:avLst/>
          </a:prstGeom>
          <a:noFill/>
        </p:spPr>
        <p:txBody>
          <a:bodyPr wrap="none" rtlCol="0">
            <a:spAutoFit/>
          </a:bodyPr>
          <a:lstStyle/>
          <a:p>
            <a:r>
              <a:rPr lang="en-US" dirty="0">
                <a:solidFill>
                  <a:schemeClr val="accent5"/>
                </a:solidFill>
                <a:sym typeface="Wingdings"/>
              </a:rPr>
              <a:t> </a:t>
            </a:r>
            <a:r>
              <a:rPr lang="en-US" dirty="0" smtClean="0">
                <a:solidFill>
                  <a:schemeClr val="accent5"/>
                </a:solidFill>
              </a:rPr>
              <a:t>Work-in-progress</a:t>
            </a:r>
            <a:endParaRPr lang="en-US" dirty="0">
              <a:solidFill>
                <a:schemeClr val="accent5"/>
              </a:solidFill>
            </a:endParaRPr>
          </a:p>
        </p:txBody>
      </p:sp>
      <p:sp>
        <p:nvSpPr>
          <p:cNvPr id="9" name="TextBox 8"/>
          <p:cNvSpPr txBox="1"/>
          <p:nvPr/>
        </p:nvSpPr>
        <p:spPr>
          <a:xfrm>
            <a:off x="9003701" y="2405760"/>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0" name="TextBox 9"/>
          <p:cNvSpPr txBox="1"/>
          <p:nvPr/>
        </p:nvSpPr>
        <p:spPr>
          <a:xfrm>
            <a:off x="9003701" y="4363206"/>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1" name="TextBox 10"/>
          <p:cNvSpPr txBox="1"/>
          <p:nvPr/>
        </p:nvSpPr>
        <p:spPr>
          <a:xfrm>
            <a:off x="9003701" y="5998398"/>
            <a:ext cx="973343" cy="369332"/>
          </a:xfrm>
          <a:prstGeom prst="rect">
            <a:avLst/>
          </a:prstGeom>
          <a:noFill/>
        </p:spPr>
        <p:txBody>
          <a:bodyPr wrap="none" rtlCol="0">
            <a:spAutoFit/>
          </a:bodyPr>
          <a:lstStyle/>
          <a:p>
            <a:r>
              <a:rPr lang="en-US" dirty="0" smtClean="0">
                <a:solidFill>
                  <a:schemeClr val="accent3"/>
                </a:solidFill>
                <a:sym typeface="Wingdings"/>
              </a:rPr>
              <a:t> </a:t>
            </a:r>
            <a:r>
              <a:rPr lang="en-US" dirty="0" smtClean="0">
                <a:solidFill>
                  <a:schemeClr val="accent3"/>
                </a:solidFill>
              </a:rPr>
              <a:t>Done</a:t>
            </a:r>
            <a:endParaRPr lang="en-US" dirty="0">
              <a:solidFill>
                <a:schemeClr val="accent3"/>
              </a:solidFill>
            </a:endParaRPr>
          </a:p>
        </p:txBody>
      </p:sp>
      <p:sp>
        <p:nvSpPr>
          <p:cNvPr id="12" name="TextBox 11"/>
          <p:cNvSpPr txBox="1"/>
          <p:nvPr/>
        </p:nvSpPr>
        <p:spPr>
          <a:xfrm>
            <a:off x="9003701" y="6287287"/>
            <a:ext cx="2091470" cy="369332"/>
          </a:xfrm>
          <a:prstGeom prst="rect">
            <a:avLst/>
          </a:prstGeom>
          <a:noFill/>
        </p:spPr>
        <p:txBody>
          <a:bodyPr wrap="none" rtlCol="0">
            <a:spAutoFit/>
          </a:bodyPr>
          <a:lstStyle/>
          <a:p>
            <a:r>
              <a:rPr lang="en-US" dirty="0">
                <a:solidFill>
                  <a:schemeClr val="accent5"/>
                </a:solidFill>
                <a:sym typeface="Wingdings"/>
              </a:rPr>
              <a:t> </a:t>
            </a:r>
            <a:r>
              <a:rPr lang="en-US" dirty="0" smtClean="0">
                <a:solidFill>
                  <a:schemeClr val="accent5"/>
                </a:solidFill>
              </a:rPr>
              <a:t>Work-in-progress</a:t>
            </a:r>
            <a:endParaRPr lang="en-US" dirty="0">
              <a:solidFill>
                <a:schemeClr val="accent5"/>
              </a:solidFill>
            </a:endParaRPr>
          </a:p>
        </p:txBody>
      </p:sp>
    </p:spTree>
    <p:extLst>
      <p:ext uri="{BB962C8B-B14F-4D97-AF65-F5344CB8AC3E}">
        <p14:creationId xmlns:p14="http://schemas.microsoft.com/office/powerpoint/2010/main" val="1745469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linds(horizontal)">
                                      <p:cBhvr>
                                        <p:cTn id="7" dur="500"/>
                                        <p:tgtEl>
                                          <p:spTgt spid="3">
                                            <p:txEl>
                                              <p:pRg st="10" end="1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blinds(horizontal)">
                                      <p:cBhvr>
                                        <p:cTn id="10" dur="500"/>
                                        <p:tgtEl>
                                          <p:spTgt spid="3">
                                            <p:txEl>
                                              <p:pRg st="11" end="1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animEffect transition="in" filter="blinds(horizontal)">
                                      <p:cBhvr>
                                        <p:cTn id="13" dur="500"/>
                                        <p:tgtEl>
                                          <p:spTgt spid="3">
                                            <p:txEl>
                                              <p:pRg st="12" end="1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13" end="13"/>
                                            </p:txEl>
                                          </p:spTgt>
                                        </p:tgtEl>
                                        <p:attrNameLst>
                                          <p:attrName>style.visibility</p:attrName>
                                        </p:attrNameLst>
                                      </p:cBhvr>
                                      <p:to>
                                        <p:strVal val="visible"/>
                                      </p:to>
                                    </p:set>
                                    <p:animEffect transition="in" filter="blinds(horizontal)">
                                      <p:cBhvr>
                                        <p:cTn id="16" dur="500"/>
                                        <p:tgtEl>
                                          <p:spTgt spid="3">
                                            <p:txEl>
                                              <p:pRg st="13" end="1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Transforming to ‘Academic Garden’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B74F74A-7BF3-1C41-9DD5-AD56B693B424}" type="slidenum">
              <a:rPr lang="en-US" smtClean="0"/>
              <a:t>35</a:t>
            </a:fld>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1590"/>
          <a:stretch/>
        </p:blipFill>
        <p:spPr>
          <a:xfrm>
            <a:off x="1422719" y="2023623"/>
            <a:ext cx="7187881" cy="1872118"/>
          </a:xfrm>
          <a:prstGeom prst="rect">
            <a:avLst/>
          </a:prstGeom>
        </p:spPr>
      </p:pic>
      <p:sp>
        <p:nvSpPr>
          <p:cNvPr id="6" name="Rectangle 5"/>
          <p:cNvSpPr/>
          <p:nvPr/>
        </p:nvSpPr>
        <p:spPr>
          <a:xfrm>
            <a:off x="9156820" y="4321749"/>
            <a:ext cx="158261" cy="12907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2719" y="4046743"/>
            <a:ext cx="7187881" cy="2014243"/>
          </a:xfrm>
          <a:prstGeom prst="rect">
            <a:avLst/>
          </a:prstGeom>
        </p:spPr>
      </p:pic>
      <p:sp>
        <p:nvSpPr>
          <p:cNvPr id="8" name="Rectangle 7"/>
          <p:cNvSpPr/>
          <p:nvPr/>
        </p:nvSpPr>
        <p:spPr>
          <a:xfrm>
            <a:off x="1356597" y="1965393"/>
            <a:ext cx="595032" cy="1987262"/>
          </a:xfrm>
          <a:prstGeom prst="rect">
            <a:avLst/>
          </a:prstGeom>
          <a:noFill/>
          <a:ln w="76200">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Oval 8"/>
          <p:cNvSpPr/>
          <p:nvPr/>
        </p:nvSpPr>
        <p:spPr>
          <a:xfrm>
            <a:off x="8727262" y="2352233"/>
            <a:ext cx="1017376" cy="1017376"/>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onut 9"/>
          <p:cNvSpPr/>
          <p:nvPr/>
        </p:nvSpPr>
        <p:spPr>
          <a:xfrm>
            <a:off x="2777713" y="2023623"/>
            <a:ext cx="5838396" cy="1847534"/>
          </a:xfrm>
          <a:prstGeom prst="donut">
            <a:avLst>
              <a:gd name="adj" fmla="val 402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11" name="Straight Arrow Connector 10"/>
          <p:cNvCxnSpPr/>
          <p:nvPr/>
        </p:nvCxnSpPr>
        <p:spPr>
          <a:xfrm flipV="1">
            <a:off x="6840614" y="5061575"/>
            <a:ext cx="203607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791415" y="4422823"/>
            <a:ext cx="848309" cy="369332"/>
          </a:xfrm>
          <a:prstGeom prst="rect">
            <a:avLst/>
          </a:prstGeom>
          <a:noFill/>
        </p:spPr>
        <p:txBody>
          <a:bodyPr wrap="none" rtlCol="0">
            <a:spAutoFit/>
          </a:bodyPr>
          <a:lstStyle/>
          <a:p>
            <a:r>
              <a:rPr lang="en-US" dirty="0" smtClean="0"/>
              <a:t>Impact</a:t>
            </a:r>
            <a:endParaRPr lang="en-US" dirty="0"/>
          </a:p>
        </p:txBody>
      </p:sp>
      <p:sp>
        <p:nvSpPr>
          <p:cNvPr id="13" name="TextBox 12"/>
          <p:cNvSpPr txBox="1"/>
          <p:nvPr/>
        </p:nvSpPr>
        <p:spPr>
          <a:xfrm>
            <a:off x="9761535" y="2272023"/>
            <a:ext cx="971741" cy="369332"/>
          </a:xfrm>
          <a:prstGeom prst="rect">
            <a:avLst/>
          </a:prstGeom>
          <a:noFill/>
        </p:spPr>
        <p:txBody>
          <a:bodyPr wrap="none" rtlCol="0">
            <a:spAutoFit/>
          </a:bodyPr>
          <a:lstStyle/>
          <a:p>
            <a:r>
              <a:rPr lang="en-US" dirty="0" smtClean="0"/>
              <a:t>Prestige</a:t>
            </a:r>
            <a:endParaRPr lang="en-US" dirty="0"/>
          </a:p>
        </p:txBody>
      </p:sp>
      <p:sp>
        <p:nvSpPr>
          <p:cNvPr id="14" name="TextBox 13"/>
          <p:cNvSpPr txBox="1"/>
          <p:nvPr/>
        </p:nvSpPr>
        <p:spPr>
          <a:xfrm>
            <a:off x="9744638" y="5360115"/>
            <a:ext cx="941861" cy="369332"/>
          </a:xfrm>
          <a:prstGeom prst="rect">
            <a:avLst/>
          </a:prstGeom>
          <a:noFill/>
        </p:spPr>
        <p:txBody>
          <a:bodyPr wrap="none" rtlCol="0">
            <a:spAutoFit/>
          </a:bodyPr>
          <a:lstStyle/>
          <a:p>
            <a:r>
              <a:rPr lang="en-US" dirty="0" smtClean="0"/>
              <a:t>Funding</a:t>
            </a:r>
            <a:endParaRPr lang="en-US" dirty="0"/>
          </a:p>
        </p:txBody>
      </p:sp>
    </p:spTree>
    <p:extLst>
      <p:ext uri="{BB962C8B-B14F-4D97-AF65-F5344CB8AC3E}">
        <p14:creationId xmlns:p14="http://schemas.microsoft.com/office/powerpoint/2010/main" val="9719357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6" presetClass="emph" presetSubtype="0" fill="hold" grpId="1" nodeType="withEffect">
                                  <p:stCondLst>
                                    <p:cond delay="0"/>
                                  </p:stCondLst>
                                  <p:childTnLst>
                                    <p:animScale>
                                      <p:cBhvr>
                                        <p:cTn id="9" dur="2000" fill="hold"/>
                                        <p:tgtEl>
                                          <p:spTgt spid="6"/>
                                        </p:tgtEl>
                                      </p:cBhvr>
                                      <p:by x="100000" y="250000"/>
                                    </p:animScale>
                                  </p:childTnLst>
                                </p:cTn>
                              </p:par>
                              <p:par>
                                <p:cTn id="10" presetID="3" presetClass="entr" presetSubtype="1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20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1000"/>
                                        <p:tgtEl>
                                          <p:spTgt spid="12"/>
                                        </p:tgtEl>
                                      </p:cBhvr>
                                    </p:animEffect>
                                  </p:childTnLst>
                                </p:cTn>
                              </p:par>
                            </p:childTnLst>
                          </p:cTn>
                        </p:par>
                        <p:par>
                          <p:cTn id="16" fill="hold">
                            <p:stCondLst>
                              <p:cond delay="2000"/>
                            </p:stCondLst>
                            <p:childTnLst>
                              <p:par>
                                <p:cTn id="17" presetID="3" presetClass="entr" presetSubtype="10" fill="hold" grpId="0" nodeType="afterEffect">
                                  <p:stCondLst>
                                    <p:cond delay="30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20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20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1000"/>
                                        <p:tgtEl>
                                          <p:spTgt spid="13"/>
                                        </p:tgtEl>
                                      </p:cBhvr>
                                    </p:animEffect>
                                  </p:childTnLst>
                                </p:cTn>
                              </p:par>
                            </p:childTnLst>
                          </p:cTn>
                        </p:par>
                        <p:par>
                          <p:cTn id="26" fill="hold">
                            <p:stCondLst>
                              <p:cond delay="4300"/>
                            </p:stCondLst>
                            <p:childTnLst>
                              <p:par>
                                <p:cTn id="27" presetID="6" presetClass="emph" presetSubtype="0" fill="hold" grpId="2" nodeType="afterEffect">
                                  <p:stCondLst>
                                    <p:cond delay="300"/>
                                  </p:stCondLst>
                                  <p:childTnLst>
                                    <p:animScale>
                                      <p:cBhvr>
                                        <p:cTn id="28" dur="2000" fill="hold"/>
                                        <p:tgtEl>
                                          <p:spTgt spid="6"/>
                                        </p:tgtEl>
                                      </p:cBhvr>
                                      <p:by x="350000" y="100000"/>
                                    </p:animScale>
                                  </p:childTnLst>
                                </p:cTn>
                              </p:par>
                              <p:par>
                                <p:cTn id="29" presetID="3"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20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9" grpId="0" animBg="1"/>
      <p:bldP spid="10" grpId="0" animBg="1"/>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read a flower</a:t>
            </a:r>
            <a:endParaRPr lang="en-US" dirty="0"/>
          </a:p>
        </p:txBody>
      </p:sp>
      <p:pic>
        <p:nvPicPr>
          <p:cNvPr id="10" name="Content Placeholder 9"/>
          <p:cNvPicPr>
            <a:picLocks noGrp="1" noChangeAspect="1"/>
          </p:cNvPicPr>
          <p:nvPr>
            <p:ph idx="1"/>
          </p:nvPr>
        </p:nvPicPr>
        <p:blipFill rotWithShape="1">
          <a:blip r:embed="rId3">
            <a:extLst>
              <a:ext uri="{28A0092B-C50C-407E-A947-70E740481C1C}">
                <a14:useLocalDpi xmlns:a14="http://schemas.microsoft.com/office/drawing/2010/main" val="0"/>
              </a:ext>
            </a:extLst>
          </a:blip>
          <a:srcRect l="22246" r="24863"/>
          <a:stretch/>
        </p:blipFill>
        <p:spPr>
          <a:xfrm>
            <a:off x="4000499" y="1511228"/>
            <a:ext cx="4375405" cy="5170361"/>
          </a:xfrm>
        </p:spPr>
      </p:pic>
    </p:spTree>
    <p:extLst>
      <p:ext uri="{BB962C8B-B14F-4D97-AF65-F5344CB8AC3E}">
        <p14:creationId xmlns:p14="http://schemas.microsoft.com/office/powerpoint/2010/main" val="20167592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Individual to Department </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smtClean="0"/>
              <a:t>Computer </a:t>
            </a:r>
            <a:r>
              <a:rPr lang="en-US" sz="2400" dirty="0"/>
              <a:t>and Information Science at Northeastern University</a:t>
            </a:r>
          </a:p>
          <a:p>
            <a:pPr marL="0" indent="0" algn="ctr">
              <a:buNone/>
            </a:pPr>
            <a:endParaRPr lang="en-US" sz="2400" dirty="0"/>
          </a:p>
        </p:txBody>
      </p:sp>
      <p:sp>
        <p:nvSpPr>
          <p:cNvPr id="4" name="Slide Number Placeholder 3"/>
          <p:cNvSpPr>
            <a:spLocks noGrp="1"/>
          </p:cNvSpPr>
          <p:nvPr>
            <p:ph type="sldNum" sz="quarter" idx="12"/>
          </p:nvPr>
        </p:nvSpPr>
        <p:spPr/>
        <p:txBody>
          <a:bodyPr/>
          <a:lstStyle/>
          <a:p>
            <a:fld id="{8B74F74A-7BF3-1C41-9DD5-AD56B693B424}" type="slidenum">
              <a:rPr lang="en-US" smtClean="0"/>
              <a:t>37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229" y="927026"/>
            <a:ext cx="1286681" cy="56394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173" y="2394038"/>
            <a:ext cx="9416090" cy="4142749"/>
          </a:xfrm>
          <a:prstGeom prst="rect">
            <a:avLst/>
          </a:prstGeom>
        </p:spPr>
      </p:pic>
    </p:spTree>
    <p:extLst>
      <p:ext uri="{BB962C8B-B14F-4D97-AF65-F5344CB8AC3E}">
        <p14:creationId xmlns:p14="http://schemas.microsoft.com/office/powerpoint/2010/main" val="10084138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300"/>
                                  </p:stCondLst>
                                  <p:childTnLst>
                                    <p:animScale>
                                      <p:cBhvr>
                                        <p:cTn id="6" dur="2000" fill="hold"/>
                                        <p:tgtEl>
                                          <p:spTgt spid="6"/>
                                        </p:tgtEl>
                                      </p:cBhvr>
                                      <p:by x="60000" y="60000"/>
                                    </p:animScale>
                                  </p:childTnLst>
                                </p:cTn>
                              </p:par>
                              <p:par>
                                <p:cTn id="7" presetID="0" presetClass="path" presetSubtype="0" accel="50000" decel="50000" fill="hold" nodeType="withEffect">
                                  <p:stCondLst>
                                    <p:cond delay="0"/>
                                  </p:stCondLst>
                                  <p:childTnLst>
                                    <p:animMotion origin="layout" path="M -0.02331 -0.05556 L -0.33737 0.12268 " pathEditMode="relative" rAng="0" ptsTypes="AA">
                                      <p:cBhvr>
                                        <p:cTn id="8" dur="2000" fill="hold"/>
                                        <p:tgtEl>
                                          <p:spTgt spid="6"/>
                                        </p:tgtEl>
                                        <p:attrNameLst>
                                          <p:attrName>ppt_x</p:attrName>
                                          <p:attrName>ppt_y</p:attrName>
                                        </p:attrNameLst>
                                      </p:cBhvr>
                                      <p:rCtr x="-15703" y="8912"/>
                                    </p:animMotion>
                                  </p:childTnLst>
                                </p:cTn>
                              </p:par>
                            </p:childTnLst>
                          </p:cTn>
                        </p:par>
                        <p:par>
                          <p:cTn id="9" fill="hold">
                            <p:stCondLst>
                              <p:cond delay="2300"/>
                            </p:stCondLst>
                            <p:childTnLst>
                              <p:par>
                                <p:cTn id="10" presetID="14" presetClass="exit" presetSubtype="10" fill="hold" nodeType="afterEffect">
                                  <p:stCondLst>
                                    <p:cond delay="0"/>
                                  </p:stCondLst>
                                  <p:childTnLst>
                                    <p:animEffect transition="out" filter="randombar(horizontal)">
                                      <p:cBhvr>
                                        <p:cTn id="11" dur="2000"/>
                                        <p:tgtEl>
                                          <p:spTgt spid="6"/>
                                        </p:tgtEl>
                                      </p:cBhvr>
                                    </p:animEffect>
                                    <p:set>
                                      <p:cBhvr>
                                        <p:cTn id="12" dur="1" fill="hold">
                                          <p:stCondLst>
                                            <p:cond delay="1999"/>
                                          </p:stCondLst>
                                        </p:cTn>
                                        <p:tgtEl>
                                          <p:spTgt spid="6"/>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785806" y="2401010"/>
            <a:ext cx="8486274" cy="4304423"/>
          </a:xfrm>
          <a:prstGeom prst="rect">
            <a:avLst/>
          </a:prstGeom>
        </p:spPr>
      </p:pic>
      <p:sp>
        <p:nvSpPr>
          <p:cNvPr id="2" name="Title 1"/>
          <p:cNvSpPr>
            <a:spLocks noGrp="1"/>
          </p:cNvSpPr>
          <p:nvPr>
            <p:ph type="title"/>
          </p:nvPr>
        </p:nvSpPr>
        <p:spPr/>
        <p:txBody>
          <a:bodyPr/>
          <a:lstStyle/>
          <a:p>
            <a:r>
              <a:rPr lang="en-US" dirty="0" smtClean="0"/>
              <a:t>Scaling Department to College</a:t>
            </a:r>
            <a:endParaRPr lang="en-US" dirty="0"/>
          </a:p>
        </p:txBody>
      </p:sp>
      <p:sp>
        <p:nvSpPr>
          <p:cNvPr id="3" name="Content Placeholder 2"/>
          <p:cNvSpPr>
            <a:spLocks noGrp="1"/>
          </p:cNvSpPr>
          <p:nvPr>
            <p:ph idx="1"/>
          </p:nvPr>
        </p:nvSpPr>
        <p:spPr/>
        <p:txBody>
          <a:bodyPr/>
          <a:lstStyle/>
          <a:p>
            <a:pPr marL="0" indent="0" algn="ctr">
              <a:buNone/>
            </a:pPr>
            <a:r>
              <a:rPr lang="en-US" smtClean="0"/>
              <a:t>Natural </a:t>
            </a:r>
            <a:r>
              <a:rPr lang="en-US"/>
              <a:t>Sciences and </a:t>
            </a:r>
            <a:r>
              <a:rPr lang="en-US" smtClean="0"/>
              <a:t>Mathematics </a:t>
            </a:r>
            <a:r>
              <a:rPr lang="en-US" dirty="0" smtClean="0"/>
              <a:t>at </a:t>
            </a:r>
            <a:r>
              <a:rPr lang="en-US" dirty="0"/>
              <a:t>University of Houston</a:t>
            </a:r>
          </a:p>
        </p:txBody>
      </p:sp>
      <p:sp>
        <p:nvSpPr>
          <p:cNvPr id="4" name="Slide Number Placeholder 3"/>
          <p:cNvSpPr>
            <a:spLocks noGrp="1"/>
          </p:cNvSpPr>
          <p:nvPr>
            <p:ph type="sldNum" sz="quarter" idx="12"/>
          </p:nvPr>
        </p:nvSpPr>
        <p:spPr/>
        <p:txBody>
          <a:bodyPr/>
          <a:lstStyle/>
          <a:p>
            <a:fld id="{8B74F74A-7BF3-1C41-9DD5-AD56B693B424}" type="slidenum">
              <a:rPr lang="en-US" smtClean="0"/>
              <a:t>38</a:t>
            </a:fld>
            <a:endParaRPr lang="en-US" dirty="0"/>
          </a:p>
        </p:txBody>
      </p:sp>
      <p:grpSp>
        <p:nvGrpSpPr>
          <p:cNvPr id="19" name="Group 18"/>
          <p:cNvGrpSpPr/>
          <p:nvPr/>
        </p:nvGrpSpPr>
        <p:grpSpPr>
          <a:xfrm>
            <a:off x="1143398" y="2417803"/>
            <a:ext cx="9728213" cy="1689172"/>
            <a:chOff x="1143398" y="2417803"/>
            <a:chExt cx="9728213" cy="1689172"/>
          </a:xfrm>
        </p:grpSpPr>
        <p:grpSp>
          <p:nvGrpSpPr>
            <p:cNvPr id="16" name="Group 15"/>
            <p:cNvGrpSpPr/>
            <p:nvPr/>
          </p:nvGrpSpPr>
          <p:grpSpPr>
            <a:xfrm>
              <a:off x="1307647" y="2417803"/>
              <a:ext cx="9563964" cy="1689172"/>
              <a:chOff x="1275562" y="2417803"/>
              <a:chExt cx="9563964" cy="1689172"/>
            </a:xfrm>
          </p:grpSpPr>
          <p:grpSp>
            <p:nvGrpSpPr>
              <p:cNvPr id="12" name="Group 11"/>
              <p:cNvGrpSpPr/>
              <p:nvPr/>
            </p:nvGrpSpPr>
            <p:grpSpPr>
              <a:xfrm>
                <a:off x="4529006" y="2417803"/>
                <a:ext cx="6310520" cy="1319840"/>
                <a:chOff x="4529006" y="2417803"/>
                <a:chExt cx="6310520" cy="131984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577" y="2417803"/>
                  <a:ext cx="2952949" cy="131984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006" y="2417803"/>
                  <a:ext cx="2935705" cy="1301632"/>
                </a:xfrm>
                <a:prstGeom prst="rect">
                  <a:avLst/>
                </a:prstGeom>
              </p:spPr>
            </p:pic>
          </p:grpSp>
          <p:sp>
            <p:nvSpPr>
              <p:cNvPr id="13" name="TextBox 12"/>
              <p:cNvSpPr txBox="1"/>
              <p:nvPr/>
            </p:nvSpPr>
            <p:spPr>
              <a:xfrm>
                <a:off x="4342889" y="3708123"/>
                <a:ext cx="3240567" cy="369332"/>
              </a:xfrm>
              <a:prstGeom prst="rect">
                <a:avLst/>
              </a:prstGeom>
              <a:noFill/>
            </p:spPr>
            <p:txBody>
              <a:bodyPr wrap="none" rtlCol="0">
                <a:spAutoFit/>
              </a:bodyPr>
              <a:lstStyle/>
              <a:p>
                <a:r>
                  <a:rPr lang="en-US" dirty="0"/>
                  <a:t>Earth and Atmospheric </a:t>
                </a:r>
                <a:r>
                  <a:rPr lang="en-US" dirty="0" smtClean="0"/>
                  <a:t>Sciences</a:t>
                </a:r>
                <a:endParaRPr lang="en-US" dirty="0"/>
              </a:p>
            </p:txBody>
          </p:sp>
          <p:sp>
            <p:nvSpPr>
              <p:cNvPr id="14" name="TextBox 13"/>
              <p:cNvSpPr txBox="1"/>
              <p:nvPr/>
            </p:nvSpPr>
            <p:spPr>
              <a:xfrm>
                <a:off x="8886991" y="3737643"/>
                <a:ext cx="889987" cy="369332"/>
              </a:xfrm>
              <a:prstGeom prst="rect">
                <a:avLst/>
              </a:prstGeom>
              <a:noFill/>
            </p:spPr>
            <p:txBody>
              <a:bodyPr wrap="none" rtlCol="0">
                <a:spAutoFit/>
              </a:bodyPr>
              <a:lstStyle/>
              <a:p>
                <a:r>
                  <a:rPr lang="en-US" dirty="0" smtClean="0"/>
                  <a:t>Physics</a:t>
                </a:r>
                <a:endParaRPr lang="en-US" dirty="0"/>
              </a:p>
            </p:txBody>
          </p:sp>
          <p:sp>
            <p:nvSpPr>
              <p:cNvPr id="15" name="TextBox 14"/>
              <p:cNvSpPr txBox="1"/>
              <p:nvPr/>
            </p:nvSpPr>
            <p:spPr>
              <a:xfrm>
                <a:off x="1275562" y="3737643"/>
                <a:ext cx="2614818" cy="369332"/>
              </a:xfrm>
              <a:prstGeom prst="rect">
                <a:avLst/>
              </a:prstGeom>
              <a:noFill/>
            </p:spPr>
            <p:txBody>
              <a:bodyPr wrap="none" rtlCol="0">
                <a:spAutoFit/>
              </a:bodyPr>
              <a:lstStyle/>
              <a:p>
                <a:r>
                  <a:rPr lang="en-US" dirty="0"/>
                  <a:t>Biology and </a:t>
                </a:r>
                <a:r>
                  <a:rPr lang="en-US" dirty="0" smtClean="0"/>
                  <a:t>Biochemistry</a:t>
                </a:r>
                <a:endParaRPr lang="en-US" dirty="0"/>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398" y="2417803"/>
              <a:ext cx="2995827" cy="1319840"/>
            </a:xfrm>
            <a:prstGeom prst="rect">
              <a:avLst/>
            </a:prstGeom>
          </p:spPr>
        </p:pic>
      </p:grpSp>
    </p:spTree>
    <p:extLst>
      <p:ext uri="{BB962C8B-B14F-4D97-AF65-F5344CB8AC3E}">
        <p14:creationId xmlns:p14="http://schemas.microsoft.com/office/powerpoint/2010/main" val="1447311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1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19"/>
                                        </p:tgtEl>
                                        <p:attrNameLst>
                                          <p:attrName>style.visibility</p:attrName>
                                        </p:attrNameLst>
                                      </p:cBhvr>
                                      <p:to>
                                        <p:strVal val="hidden"/>
                                      </p:to>
                                    </p:set>
                                  </p:subTnLst>
                                </p:cTn>
                              </p:par>
                            </p:childTnLst>
                          </p:cTn>
                        </p:par>
                        <p:par>
                          <p:cTn id="7" fill="hold">
                            <p:stCondLst>
                              <p:cond delay="2000"/>
                            </p:stCondLst>
                            <p:childTnLst>
                              <p:par>
                                <p:cTn id="8" presetID="9"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Academic Garden</a:t>
            </a:r>
            <a:endParaRPr lang="en-US" dirty="0"/>
          </a:p>
        </p:txBody>
      </p:sp>
      <p:sp>
        <p:nvSpPr>
          <p:cNvPr id="3" name="Content Placeholder 2"/>
          <p:cNvSpPr>
            <a:spLocks noGrp="1"/>
          </p:cNvSpPr>
          <p:nvPr>
            <p:ph idx="1"/>
          </p:nvPr>
        </p:nvSpPr>
        <p:spPr>
          <a:xfrm>
            <a:off x="1120000" y="1825625"/>
            <a:ext cx="8615777" cy="4351338"/>
          </a:xfrm>
        </p:spPr>
        <p:txBody>
          <a:bodyPr>
            <a:normAutofit/>
          </a:bodyPr>
          <a:lstStyle/>
          <a:p>
            <a:r>
              <a:rPr lang="en-US" sz="3200" dirty="0" smtClean="0"/>
              <a:t>Academic Garden</a:t>
            </a:r>
          </a:p>
          <a:p>
            <a:pPr lvl="1"/>
            <a:r>
              <a:rPr lang="en-US" sz="2400" dirty="0" smtClean="0"/>
              <a:t>Scalable visual interface</a:t>
            </a:r>
          </a:p>
          <a:p>
            <a:pPr lvl="2"/>
            <a:r>
              <a:rPr lang="en-US" sz="2000" dirty="0" smtClean="0"/>
              <a:t>Front-end to Scholar Plot, Department Plot, College Plot</a:t>
            </a:r>
            <a:endParaRPr lang="en-US" sz="2000" dirty="0"/>
          </a:p>
        </p:txBody>
      </p:sp>
      <p:sp>
        <p:nvSpPr>
          <p:cNvPr id="6" name="Slide Number Placeholder 5"/>
          <p:cNvSpPr>
            <a:spLocks noGrp="1"/>
          </p:cNvSpPr>
          <p:nvPr>
            <p:ph type="sldNum" sz="quarter" idx="12"/>
          </p:nvPr>
        </p:nvSpPr>
        <p:spPr/>
        <p:txBody>
          <a:bodyPr/>
          <a:lstStyle/>
          <a:p>
            <a:fld id="{8B74F74A-7BF3-1C41-9DD5-AD56B693B424}" type="slidenum">
              <a:rPr lang="en-US" smtClean="0"/>
              <a:t>39</a:t>
            </a:fld>
            <a:endParaRPr lang="en-US" dirty="0"/>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98" y="3213358"/>
            <a:ext cx="4677489" cy="3508117"/>
          </a:xfrm>
          <a:prstGeom prst="rect">
            <a:avLst/>
          </a:prstGeom>
        </p:spPr>
      </p:pic>
      <p:grpSp>
        <p:nvGrpSpPr>
          <p:cNvPr id="18" name="Group 17"/>
          <p:cNvGrpSpPr/>
          <p:nvPr/>
        </p:nvGrpSpPr>
        <p:grpSpPr>
          <a:xfrm>
            <a:off x="4777705" y="4838034"/>
            <a:ext cx="2030275" cy="369332"/>
            <a:chOff x="9581144" y="3762420"/>
            <a:chExt cx="2030275" cy="369332"/>
          </a:xfrm>
        </p:grpSpPr>
        <p:cxnSp>
          <p:nvCxnSpPr>
            <p:cNvPr id="16" name="Straight Arrow Connector 15"/>
            <p:cNvCxnSpPr/>
            <p:nvPr/>
          </p:nvCxnSpPr>
          <p:spPr>
            <a:xfrm flipH="1">
              <a:off x="9581144" y="3952018"/>
              <a:ext cx="11819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63110" y="3762420"/>
              <a:ext cx="848309" cy="369332"/>
            </a:xfrm>
            <a:prstGeom prst="rect">
              <a:avLst/>
            </a:prstGeom>
            <a:noFill/>
          </p:spPr>
          <p:txBody>
            <a:bodyPr wrap="none" rtlCol="0">
              <a:spAutoFit/>
            </a:bodyPr>
            <a:lstStyle/>
            <a:p>
              <a:r>
                <a:rPr lang="en-US" dirty="0" smtClean="0"/>
                <a:t>Impact</a:t>
              </a:r>
              <a:endParaRPr lang="en-US" dirty="0"/>
            </a:p>
          </p:txBody>
        </p:sp>
      </p:grpSp>
      <p:grpSp>
        <p:nvGrpSpPr>
          <p:cNvPr id="19" name="Group 18"/>
          <p:cNvGrpSpPr/>
          <p:nvPr/>
        </p:nvGrpSpPr>
        <p:grpSpPr>
          <a:xfrm>
            <a:off x="5374854" y="3848554"/>
            <a:ext cx="1538416" cy="369332"/>
            <a:chOff x="10439491" y="3762420"/>
            <a:chExt cx="1538416" cy="369332"/>
          </a:xfrm>
        </p:grpSpPr>
        <p:cxnSp>
          <p:nvCxnSpPr>
            <p:cNvPr id="20" name="Straight Arrow Connector 19"/>
            <p:cNvCxnSpPr/>
            <p:nvPr/>
          </p:nvCxnSpPr>
          <p:spPr>
            <a:xfrm flipH="1">
              <a:off x="10439491" y="3947086"/>
              <a:ext cx="566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006166" y="3762420"/>
              <a:ext cx="971741" cy="369332"/>
            </a:xfrm>
            <a:prstGeom prst="rect">
              <a:avLst/>
            </a:prstGeom>
            <a:noFill/>
          </p:spPr>
          <p:txBody>
            <a:bodyPr wrap="none" rtlCol="0">
              <a:spAutoFit/>
            </a:bodyPr>
            <a:lstStyle/>
            <a:p>
              <a:r>
                <a:rPr lang="en-US" dirty="0" smtClean="0"/>
                <a:t>Prestige</a:t>
              </a:r>
              <a:endParaRPr lang="en-US" dirty="0"/>
            </a:p>
          </p:txBody>
        </p:sp>
      </p:grpSp>
      <p:grpSp>
        <p:nvGrpSpPr>
          <p:cNvPr id="31" name="Group 30"/>
          <p:cNvGrpSpPr/>
          <p:nvPr/>
        </p:nvGrpSpPr>
        <p:grpSpPr>
          <a:xfrm>
            <a:off x="4798624" y="5712659"/>
            <a:ext cx="2114646" cy="369332"/>
            <a:chOff x="9563100" y="5723341"/>
            <a:chExt cx="2163735" cy="369332"/>
          </a:xfrm>
        </p:grpSpPr>
        <p:sp>
          <p:nvSpPr>
            <p:cNvPr id="25" name="TextBox 24"/>
            <p:cNvSpPr txBox="1"/>
            <p:nvPr/>
          </p:nvSpPr>
          <p:spPr>
            <a:xfrm>
              <a:off x="10763110" y="5723341"/>
              <a:ext cx="963725" cy="369332"/>
            </a:xfrm>
            <a:prstGeom prst="rect">
              <a:avLst/>
            </a:prstGeom>
            <a:noFill/>
          </p:spPr>
          <p:txBody>
            <a:bodyPr wrap="none" rtlCol="0">
              <a:spAutoFit/>
            </a:bodyPr>
            <a:lstStyle/>
            <a:p>
              <a:r>
                <a:rPr lang="en-US" dirty="0" smtClean="0"/>
                <a:t>Funding</a:t>
              </a:r>
              <a:endParaRPr lang="en-US" dirty="0"/>
            </a:p>
          </p:txBody>
        </p:sp>
        <p:cxnSp>
          <p:nvCxnSpPr>
            <p:cNvPr id="27" name="Straight Arrow Connector 26"/>
            <p:cNvCxnSpPr/>
            <p:nvPr/>
          </p:nvCxnSpPr>
          <p:spPr>
            <a:xfrm flipH="1">
              <a:off x="9563100" y="5906998"/>
              <a:ext cx="12000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007561" y="3122882"/>
            <a:ext cx="3906245" cy="3639359"/>
            <a:chOff x="7007561" y="2752238"/>
            <a:chExt cx="4304071" cy="4010004"/>
          </a:xfrm>
        </p:grpSpPr>
        <p:sp>
          <p:nvSpPr>
            <p:cNvPr id="64" name="Rectangle 63"/>
            <p:cNvSpPr/>
            <p:nvPr/>
          </p:nvSpPr>
          <p:spPr>
            <a:xfrm>
              <a:off x="7007561" y="2752238"/>
              <a:ext cx="4304071" cy="3969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7515483" y="2903666"/>
              <a:ext cx="3240039" cy="3191225"/>
              <a:chOff x="7364009" y="2119179"/>
              <a:chExt cx="4314472" cy="4249471"/>
            </a:xfrm>
          </p:grpSpPr>
          <p:grpSp>
            <p:nvGrpSpPr>
              <p:cNvPr id="8" name="Group 7"/>
              <p:cNvGrpSpPr/>
              <p:nvPr/>
            </p:nvGrpSpPr>
            <p:grpSpPr>
              <a:xfrm>
                <a:off x="7812637" y="2119179"/>
                <a:ext cx="3851093" cy="4249471"/>
                <a:chOff x="7812637" y="2119179"/>
                <a:chExt cx="3851093" cy="42494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grpSp>
              <p:nvGrpSpPr>
                <p:cNvPr id="44" name="Group 43"/>
                <p:cNvGrpSpPr/>
                <p:nvPr/>
              </p:nvGrpSpPr>
              <p:grpSpPr>
                <a:xfrm>
                  <a:off x="7812637" y="3461856"/>
                  <a:ext cx="1160350" cy="1074455"/>
                  <a:chOff x="9530383" y="1696408"/>
                  <a:chExt cx="2425881" cy="2246300"/>
                </a:xfrm>
                <a:grpFill/>
              </p:grpSpPr>
              <p:sp>
                <p:nvSpPr>
                  <p:cNvPr id="45" name="Oval 44"/>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0208434" y="2119179"/>
                  <a:ext cx="1455296" cy="1347565"/>
                  <a:chOff x="9530383" y="1696408"/>
                  <a:chExt cx="2425881" cy="2246300"/>
                </a:xfrm>
                <a:grpFill/>
              </p:grpSpPr>
              <p:sp>
                <p:nvSpPr>
                  <p:cNvPr id="30" name="Oval 29"/>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p:cNvSpPr/>
                <p:nvPr/>
              </p:nvSpPr>
              <p:spPr>
                <a:xfrm>
                  <a:off x="8256775" y="4307579"/>
                  <a:ext cx="254000" cy="2048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232603" y="4307580"/>
                  <a:ext cx="63547" cy="2061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56611" y="6081990"/>
                  <a:ext cx="414494" cy="2620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902382" y="2990088"/>
                  <a:ext cx="67401" cy="3366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976867" y="3594386"/>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57174" y="5134600"/>
                  <a:ext cx="1013367" cy="101336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529174" y="2399542"/>
                  <a:ext cx="813816" cy="813816"/>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8828137" y="4073391"/>
                  <a:ext cx="907096" cy="839948"/>
                  <a:chOff x="9530383" y="1696408"/>
                  <a:chExt cx="2425881" cy="2246300"/>
                </a:xfrm>
                <a:grpFill/>
              </p:grpSpPr>
              <p:sp>
                <p:nvSpPr>
                  <p:cNvPr id="38" name="Oval 37"/>
                  <p:cNvSpPr/>
                  <p:nvPr/>
                </p:nvSpPr>
                <p:spPr>
                  <a:xfrm rot="1324184">
                    <a:off x="10898846" y="1696408"/>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19674137">
                    <a:off x="10046624" y="1773147"/>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16200000">
                    <a:off x="9692835" y="251419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13268477">
                    <a:off x="10072668" y="3150053"/>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9302007">
                    <a:off x="10925811" y="3207346"/>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6240094">
                    <a:off x="11383354" y="2563180"/>
                    <a:ext cx="410457" cy="735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Oval 28"/>
                <p:cNvSpPr/>
                <p:nvPr/>
              </p:nvSpPr>
              <p:spPr>
                <a:xfrm>
                  <a:off x="9026837" y="4255984"/>
                  <a:ext cx="475077" cy="475077"/>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7400226" y="6344049"/>
                <a:ext cx="42782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7364009" y="2543036"/>
                <a:ext cx="1" cy="37412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7826967" y="2809616"/>
              <a:ext cx="1207381" cy="307777"/>
            </a:xfrm>
            <a:prstGeom prst="rect">
              <a:avLst/>
            </a:prstGeom>
            <a:noFill/>
          </p:spPr>
          <p:txBody>
            <a:bodyPr wrap="none" rtlCol="0">
              <a:spAutoFit/>
            </a:bodyPr>
            <a:lstStyle/>
            <a:p>
              <a:r>
                <a:rPr lang="en-US" sz="1400" dirty="0" smtClean="0">
                  <a:solidFill>
                    <a:sysClr val="windowText" lastClr="000000"/>
                  </a:solidFill>
                </a:rPr>
                <a:t>College of </a:t>
              </a:r>
              <a:r>
                <a:rPr lang="is-IS" sz="1400" dirty="0" smtClean="0">
                  <a:solidFill>
                    <a:sysClr val="windowText" lastClr="000000"/>
                  </a:solidFill>
                </a:rPr>
                <a:t>…..</a:t>
              </a:r>
              <a:endParaRPr lang="en-US" sz="1400" dirty="0">
                <a:solidFill>
                  <a:sysClr val="windowText" lastClr="000000"/>
                </a:solidFill>
              </a:endParaRPr>
            </a:p>
          </p:txBody>
        </p:sp>
        <p:sp>
          <p:nvSpPr>
            <p:cNvPr id="65" name="TextBox 64"/>
            <p:cNvSpPr txBox="1"/>
            <p:nvPr/>
          </p:nvSpPr>
          <p:spPr>
            <a:xfrm rot="16200000">
              <a:off x="6867432" y="4320578"/>
              <a:ext cx="849913" cy="307777"/>
            </a:xfrm>
            <a:prstGeom prst="rect">
              <a:avLst/>
            </a:prstGeom>
            <a:noFill/>
          </p:spPr>
          <p:txBody>
            <a:bodyPr wrap="none" rtlCol="0">
              <a:spAutoFit/>
            </a:bodyPr>
            <a:lstStyle/>
            <a:p>
              <a:r>
                <a:rPr lang="en-US" sz="1400" dirty="0" smtClean="0">
                  <a:solidFill>
                    <a:sysClr val="windowText" lastClr="000000"/>
                  </a:solidFill>
                </a:rPr>
                <a:t>Citations</a:t>
              </a:r>
              <a:endParaRPr lang="en-US" sz="1400" dirty="0">
                <a:solidFill>
                  <a:sysClr val="windowText" lastClr="000000"/>
                </a:solidFill>
              </a:endParaRPr>
            </a:p>
          </p:txBody>
        </p:sp>
        <p:sp>
          <p:nvSpPr>
            <p:cNvPr id="66" name="TextBox 65"/>
            <p:cNvSpPr txBox="1"/>
            <p:nvPr/>
          </p:nvSpPr>
          <p:spPr>
            <a:xfrm rot="17980098">
              <a:off x="7915239" y="6242970"/>
              <a:ext cx="593432" cy="307777"/>
            </a:xfrm>
            <a:prstGeom prst="rect">
              <a:avLst/>
            </a:prstGeom>
            <a:noFill/>
          </p:spPr>
          <p:txBody>
            <a:bodyPr wrap="none" rtlCol="0">
              <a:spAutoFit/>
            </a:bodyPr>
            <a:lstStyle/>
            <a:p>
              <a:r>
                <a:rPr lang="en-US" sz="1400" dirty="0" smtClean="0">
                  <a:solidFill>
                    <a:sysClr val="windowText" lastClr="000000"/>
                  </a:solidFill>
                </a:rPr>
                <a:t>Good</a:t>
              </a:r>
              <a:endParaRPr lang="en-US" sz="1400" dirty="0">
                <a:solidFill>
                  <a:sysClr val="windowText" lastClr="000000"/>
                </a:solidFill>
              </a:endParaRPr>
            </a:p>
          </p:txBody>
        </p:sp>
        <p:sp>
          <p:nvSpPr>
            <p:cNvPr id="67" name="TextBox 66"/>
            <p:cNvSpPr txBox="1"/>
            <p:nvPr/>
          </p:nvSpPr>
          <p:spPr>
            <a:xfrm rot="17980098">
              <a:off x="8548934" y="6277301"/>
              <a:ext cx="655949" cy="307777"/>
            </a:xfrm>
            <a:prstGeom prst="rect">
              <a:avLst/>
            </a:prstGeom>
            <a:noFill/>
          </p:spPr>
          <p:txBody>
            <a:bodyPr wrap="none" rtlCol="0">
              <a:spAutoFit/>
            </a:bodyPr>
            <a:lstStyle/>
            <a:p>
              <a:r>
                <a:rPr lang="en-US" sz="1400" dirty="0" smtClean="0">
                  <a:solidFill>
                    <a:sysClr val="windowText" lastClr="000000"/>
                  </a:solidFill>
                </a:rPr>
                <a:t>Better</a:t>
              </a:r>
              <a:endParaRPr lang="en-US" sz="1400" dirty="0">
                <a:solidFill>
                  <a:sysClr val="windowText" lastClr="000000"/>
                </a:solidFill>
              </a:endParaRPr>
            </a:p>
          </p:txBody>
        </p:sp>
        <p:sp>
          <p:nvSpPr>
            <p:cNvPr id="68" name="TextBox 67"/>
            <p:cNvSpPr txBox="1"/>
            <p:nvPr/>
          </p:nvSpPr>
          <p:spPr>
            <a:xfrm rot="17980098">
              <a:off x="9201866" y="6268356"/>
              <a:ext cx="679994" cy="307777"/>
            </a:xfrm>
            <a:prstGeom prst="rect">
              <a:avLst/>
            </a:prstGeom>
            <a:noFill/>
          </p:spPr>
          <p:txBody>
            <a:bodyPr wrap="none" rtlCol="0">
              <a:spAutoFit/>
            </a:bodyPr>
            <a:lstStyle/>
            <a:p>
              <a:r>
                <a:rPr lang="is-IS" sz="1400" smtClean="0">
                  <a:solidFill>
                    <a:sysClr val="windowText" lastClr="000000"/>
                  </a:solidFill>
                </a:rPr>
                <a:t>Wait...</a:t>
              </a:r>
              <a:endParaRPr lang="en-US" sz="1400" dirty="0">
                <a:solidFill>
                  <a:sysClr val="windowText" lastClr="000000"/>
                </a:solidFill>
              </a:endParaRPr>
            </a:p>
          </p:txBody>
        </p:sp>
        <p:sp>
          <p:nvSpPr>
            <p:cNvPr id="69" name="TextBox 68"/>
            <p:cNvSpPr txBox="1"/>
            <p:nvPr/>
          </p:nvSpPr>
          <p:spPr>
            <a:xfrm rot="17980098">
              <a:off x="9928534" y="6255991"/>
              <a:ext cx="556563" cy="307777"/>
            </a:xfrm>
            <a:prstGeom prst="rect">
              <a:avLst/>
            </a:prstGeom>
            <a:noFill/>
          </p:spPr>
          <p:txBody>
            <a:bodyPr wrap="none" rtlCol="0">
              <a:spAutoFit/>
            </a:bodyPr>
            <a:lstStyle/>
            <a:p>
              <a:r>
                <a:rPr lang="is-IS" sz="1400" smtClean="0">
                  <a:solidFill>
                    <a:sysClr val="windowText" lastClr="000000"/>
                  </a:solidFill>
                </a:rPr>
                <a:t>Oh...</a:t>
              </a:r>
              <a:endParaRPr lang="en-US" sz="1400" dirty="0">
                <a:solidFill>
                  <a:sysClr val="windowText" lastClr="000000"/>
                </a:solidFill>
              </a:endParaRPr>
            </a:p>
          </p:txBody>
        </p:sp>
      </p:grpSp>
    </p:spTree>
    <p:extLst>
      <p:ext uri="{BB962C8B-B14F-4D97-AF65-F5344CB8AC3E}">
        <p14:creationId xmlns:p14="http://schemas.microsoft.com/office/powerpoint/2010/main" val="159028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par>
                                <p:cTn id="27" presetID="3"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blinds(horizontal)">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Data Visualization Matters?</a:t>
            </a:r>
            <a:endParaRPr lang="en-US" dirty="0"/>
          </a:p>
        </p:txBody>
      </p:sp>
      <p:sp>
        <p:nvSpPr>
          <p:cNvPr id="3" name="Content Placeholder 2"/>
          <p:cNvSpPr>
            <a:spLocks noGrp="1"/>
          </p:cNvSpPr>
          <p:nvPr>
            <p:ph idx="1"/>
          </p:nvPr>
        </p:nvSpPr>
        <p:spPr/>
        <p:txBody>
          <a:bodyPr>
            <a:noAutofit/>
          </a:bodyPr>
          <a:lstStyle/>
          <a:p>
            <a:pPr marL="238125" lvl="1" indent="-223838">
              <a:lnSpc>
                <a:spcPct val="150000"/>
              </a:lnSpc>
            </a:pPr>
            <a:r>
              <a:rPr lang="en-US" sz="3200" dirty="0" smtClean="0"/>
              <a:t>Visualization facilitates data access</a:t>
            </a:r>
            <a:endParaRPr lang="en-US" sz="3200" dirty="0"/>
          </a:p>
          <a:p>
            <a:pPr marL="238125" lvl="1" indent="-223838">
              <a:lnSpc>
                <a:spcPct val="150000"/>
              </a:lnSpc>
            </a:pPr>
            <a:r>
              <a:rPr lang="en-US" sz="3200" dirty="0" smtClean="0"/>
              <a:t>Visualization brings up patterns </a:t>
            </a:r>
            <a:r>
              <a:rPr lang="en-US" sz="3200" dirty="0"/>
              <a:t>and pattern </a:t>
            </a:r>
            <a:r>
              <a:rPr lang="en-US" sz="3200" dirty="0" smtClean="0"/>
              <a:t>violations</a:t>
            </a:r>
            <a:endParaRPr lang="en-US" sz="3200" dirty="0"/>
          </a:p>
          <a:p>
            <a:pPr marL="238125" lvl="1" indent="-223838">
              <a:lnSpc>
                <a:spcPct val="150000"/>
              </a:lnSpc>
            </a:pPr>
            <a:r>
              <a:rPr lang="en-US" sz="3200" dirty="0"/>
              <a:t>Visualization </a:t>
            </a:r>
            <a:r>
              <a:rPr lang="en-US" sz="3200" dirty="0" smtClean="0"/>
              <a:t>supports actionable insights</a:t>
            </a:r>
            <a:endParaRPr lang="en-US" sz="3200" dirty="0"/>
          </a:p>
          <a:p>
            <a:pPr marL="238125" lvl="1" indent="-223838">
              <a:lnSpc>
                <a:spcPct val="150000"/>
              </a:lnSpc>
            </a:pPr>
            <a:r>
              <a:rPr lang="en-US" sz="3200" dirty="0"/>
              <a:t>Visualization </a:t>
            </a:r>
            <a:r>
              <a:rPr lang="en-US" sz="3200" dirty="0" smtClean="0"/>
              <a:t>aids in the comprehension of big data</a:t>
            </a:r>
            <a:endParaRPr lang="en-US" sz="3200" dirty="0"/>
          </a:p>
        </p:txBody>
      </p:sp>
      <p:sp>
        <p:nvSpPr>
          <p:cNvPr id="6" name="Slide Number Placeholder 5"/>
          <p:cNvSpPr>
            <a:spLocks noGrp="1"/>
          </p:cNvSpPr>
          <p:nvPr>
            <p:ph type="sldNum" sz="quarter" idx="12"/>
          </p:nvPr>
        </p:nvSpPr>
        <p:spPr/>
        <p:txBody>
          <a:bodyPr/>
          <a:lstStyle/>
          <a:p>
            <a:fld id="{8B74F74A-7BF3-1C41-9DD5-AD56B693B424}" type="slidenum">
              <a:rPr lang="en-US" smtClean="0"/>
              <a:t>4</a:t>
            </a:fld>
            <a:endParaRPr lang="en-US" dirty="0"/>
          </a:p>
        </p:txBody>
      </p:sp>
    </p:spTree>
    <p:extLst>
      <p:ext uri="{BB962C8B-B14F-4D97-AF65-F5344CB8AC3E}">
        <p14:creationId xmlns:p14="http://schemas.microsoft.com/office/powerpoint/2010/main" val="1816130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428" y="2697627"/>
            <a:ext cx="5943600" cy="33198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 y="2697628"/>
            <a:ext cx="5943600" cy="3319805"/>
          </a:xfrm>
          <a:prstGeom prst="rect">
            <a:avLst/>
          </a:prstGeom>
        </p:spPr>
      </p:pic>
      <p:sp>
        <p:nvSpPr>
          <p:cNvPr id="35" name="Content Placeholder 2"/>
          <p:cNvSpPr>
            <a:spLocks noGrp="1"/>
          </p:cNvSpPr>
          <p:nvPr>
            <p:ph idx="1"/>
          </p:nvPr>
        </p:nvSpPr>
        <p:spPr>
          <a:xfrm>
            <a:off x="1120000" y="1825624"/>
            <a:ext cx="10233800" cy="5032375"/>
          </a:xfrm>
        </p:spPr>
        <p:txBody>
          <a:bodyPr>
            <a:normAutofit fontScale="92500" lnSpcReduction="10000"/>
          </a:bodyPr>
          <a:lstStyle/>
          <a:p>
            <a:r>
              <a:rPr lang="en-US" dirty="0" smtClean="0"/>
              <a:t>Northeastern University - </a:t>
            </a:r>
            <a:r>
              <a:rPr lang="en-US" dirty="0"/>
              <a:t>Computer and </a:t>
            </a:r>
            <a:r>
              <a:rPr lang="en-US" dirty="0" smtClean="0"/>
              <a:t>Information Science</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sz="1700" dirty="0" smtClean="0"/>
              <a:t>CIP Code - developed </a:t>
            </a:r>
            <a:r>
              <a:rPr lang="en-US" sz="1700" dirty="0"/>
              <a:t>by the U.S. Department of Education's National Center for Education Statistics (NCES)</a:t>
            </a:r>
          </a:p>
        </p:txBody>
      </p:sp>
      <p:sp>
        <p:nvSpPr>
          <p:cNvPr id="5" name="TextBox 4"/>
          <p:cNvSpPr txBox="1"/>
          <p:nvPr/>
        </p:nvSpPr>
        <p:spPr>
          <a:xfrm>
            <a:off x="121920" y="2260828"/>
            <a:ext cx="2888932" cy="369332"/>
          </a:xfrm>
          <a:prstGeom prst="rect">
            <a:avLst/>
          </a:prstGeom>
          <a:noFill/>
        </p:spPr>
        <p:txBody>
          <a:bodyPr wrap="none" rtlCol="0">
            <a:spAutoFit/>
          </a:bodyPr>
          <a:lstStyle/>
          <a:p>
            <a:pPr marL="285750" indent="-285750">
              <a:buFont typeface="Arial" charset="0"/>
              <a:buChar char="•"/>
            </a:pPr>
            <a:r>
              <a:rPr lang="en-US" dirty="0" smtClean="0"/>
              <a:t>Local – same department</a:t>
            </a:r>
            <a:endParaRPr lang="en-US" dirty="0"/>
          </a:p>
        </p:txBody>
      </p:sp>
      <p:sp>
        <p:nvSpPr>
          <p:cNvPr id="7" name="TextBox 6"/>
          <p:cNvSpPr txBox="1"/>
          <p:nvPr/>
        </p:nvSpPr>
        <p:spPr>
          <a:xfrm>
            <a:off x="6148428" y="2260828"/>
            <a:ext cx="2746265" cy="369332"/>
          </a:xfrm>
          <a:prstGeom prst="rect">
            <a:avLst/>
          </a:prstGeom>
          <a:noFill/>
        </p:spPr>
        <p:txBody>
          <a:bodyPr wrap="none" rtlCol="0">
            <a:spAutoFit/>
          </a:bodyPr>
          <a:lstStyle/>
          <a:p>
            <a:pPr marL="285750" indent="-285750">
              <a:buFont typeface="Arial" charset="0"/>
              <a:buChar char="•"/>
            </a:pPr>
            <a:r>
              <a:rPr lang="en-US" dirty="0" smtClean="0"/>
              <a:t>Global – same discipline</a:t>
            </a:r>
            <a:endParaRPr lang="en-US" dirty="0"/>
          </a:p>
        </p:txBody>
      </p:sp>
    </p:spTree>
    <p:extLst>
      <p:ext uri="{BB962C8B-B14F-4D97-AF65-F5344CB8AC3E}">
        <p14:creationId xmlns:p14="http://schemas.microsoft.com/office/powerpoint/2010/main" val="10562382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1" nodeType="clickEffect">
                                  <p:stCondLst>
                                    <p:cond delay="0"/>
                                  </p:stCondLst>
                                  <p:childTnLst>
                                    <p:set>
                                      <p:cBhvr>
                                        <p:cTn id="19" dur="1" fill="hold">
                                          <p:stCondLst>
                                            <p:cond delay="0"/>
                                          </p:stCondLst>
                                        </p:cTn>
                                        <p:tgtEl>
                                          <p:spTgt spid="35">
                                            <p:txEl>
                                              <p:pRg st="10" end="10"/>
                                            </p:txEl>
                                          </p:spTgt>
                                        </p:tgtEl>
                                        <p:attrNameLst>
                                          <p:attrName>style.visibility</p:attrName>
                                        </p:attrNameLst>
                                      </p:cBhvr>
                                      <p:to>
                                        <p:strVal val="visible"/>
                                      </p:to>
                                    </p:set>
                                    <p:animEffect transition="in" filter="checkerboard(across)">
                                      <p:cBhvr>
                                        <p:cTn id="20" dur="500"/>
                                        <p:tgtEl>
                                          <p:spTgt spid="3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5" grpId="1" uiExpand="1"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sp>
        <p:nvSpPr>
          <p:cNvPr id="35" name="Content Placeholder 2"/>
          <p:cNvSpPr>
            <a:spLocks noGrp="1"/>
          </p:cNvSpPr>
          <p:nvPr>
            <p:ph idx="1"/>
          </p:nvPr>
        </p:nvSpPr>
        <p:spPr>
          <a:xfrm>
            <a:off x="1120000" y="1825625"/>
            <a:ext cx="10233800" cy="4351338"/>
          </a:xfrm>
        </p:spPr>
        <p:txBody>
          <a:bodyPr/>
          <a:lstStyle/>
          <a:p>
            <a:r>
              <a:rPr lang="en-US" dirty="0" smtClean="0"/>
              <a:t>MIT - Electrical </a:t>
            </a:r>
            <a:r>
              <a:rPr lang="en-US" dirty="0"/>
              <a:t>Engineering and Computer </a:t>
            </a:r>
            <a:r>
              <a:rPr lang="en-US" dirty="0" smtClean="0"/>
              <a:t>Science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 y="3035300"/>
            <a:ext cx="5943600" cy="3276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987" y="3037274"/>
            <a:ext cx="5943600" cy="3274626"/>
          </a:xfrm>
          <a:prstGeom prst="rect">
            <a:avLst/>
          </a:prstGeom>
        </p:spPr>
      </p:pic>
      <p:sp>
        <p:nvSpPr>
          <p:cNvPr id="9" name="TextBox 8"/>
          <p:cNvSpPr txBox="1"/>
          <p:nvPr/>
        </p:nvSpPr>
        <p:spPr>
          <a:xfrm>
            <a:off x="121920" y="2555295"/>
            <a:ext cx="2853666" cy="369332"/>
          </a:xfrm>
          <a:prstGeom prst="rect">
            <a:avLst/>
          </a:prstGeom>
          <a:noFill/>
        </p:spPr>
        <p:txBody>
          <a:bodyPr wrap="none" rtlCol="0">
            <a:spAutoFit/>
          </a:bodyPr>
          <a:lstStyle/>
          <a:p>
            <a:pPr marL="285750" indent="-285750">
              <a:buFont typeface="Arial" charset="0"/>
              <a:buChar char="•"/>
            </a:pPr>
            <a:r>
              <a:rPr lang="en-US" dirty="0"/>
              <a:t>Local - same </a:t>
            </a:r>
            <a:r>
              <a:rPr lang="en-US" dirty="0" smtClean="0"/>
              <a:t>department</a:t>
            </a:r>
            <a:endParaRPr lang="en-US" dirty="0"/>
          </a:p>
        </p:txBody>
      </p:sp>
      <p:sp>
        <p:nvSpPr>
          <p:cNvPr id="10" name="TextBox 9"/>
          <p:cNvSpPr txBox="1"/>
          <p:nvPr/>
        </p:nvSpPr>
        <p:spPr>
          <a:xfrm>
            <a:off x="6148428" y="2555295"/>
            <a:ext cx="2727029" cy="369332"/>
          </a:xfrm>
          <a:prstGeom prst="rect">
            <a:avLst/>
          </a:prstGeom>
          <a:noFill/>
        </p:spPr>
        <p:txBody>
          <a:bodyPr wrap="none" rtlCol="0">
            <a:spAutoFit/>
          </a:bodyPr>
          <a:lstStyle/>
          <a:p>
            <a:pPr marL="285750" indent="-285750">
              <a:buFont typeface="Arial" charset="0"/>
              <a:buChar char="•"/>
            </a:pPr>
            <a:r>
              <a:rPr lang="en-US" dirty="0"/>
              <a:t>Global - same </a:t>
            </a:r>
            <a:r>
              <a:rPr lang="en-US" dirty="0" smtClean="0"/>
              <a:t>discipline</a:t>
            </a:r>
            <a:endParaRPr lang="en-US" dirty="0"/>
          </a:p>
        </p:txBody>
      </p:sp>
    </p:spTree>
    <p:extLst>
      <p:ext uri="{BB962C8B-B14F-4D97-AF65-F5344CB8AC3E}">
        <p14:creationId xmlns:p14="http://schemas.microsoft.com/office/powerpoint/2010/main" val="13385683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Garden</a:t>
            </a:r>
            <a:endParaRPr lang="en-US" dirty="0"/>
          </a:p>
        </p:txBody>
      </p:sp>
      <p:sp>
        <p:nvSpPr>
          <p:cNvPr id="35" name="Content Placeholder 2"/>
          <p:cNvSpPr>
            <a:spLocks noGrp="1"/>
          </p:cNvSpPr>
          <p:nvPr>
            <p:ph idx="1"/>
          </p:nvPr>
        </p:nvSpPr>
        <p:spPr>
          <a:xfrm>
            <a:off x="1120000" y="1825625"/>
            <a:ext cx="10233800" cy="4351338"/>
          </a:xfrm>
        </p:spPr>
        <p:txBody>
          <a:bodyPr/>
          <a:lstStyle/>
          <a:p>
            <a:r>
              <a:rPr lang="en-US" dirty="0" smtClean="0"/>
              <a:t>University of Houston - Computer Science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55974"/>
            <a:ext cx="5943600" cy="32861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084" y="3055974"/>
            <a:ext cx="5943600" cy="3255926"/>
          </a:xfrm>
          <a:prstGeom prst="rect">
            <a:avLst/>
          </a:prstGeom>
        </p:spPr>
      </p:pic>
      <p:sp>
        <p:nvSpPr>
          <p:cNvPr id="8" name="TextBox 7"/>
          <p:cNvSpPr txBox="1"/>
          <p:nvPr/>
        </p:nvSpPr>
        <p:spPr>
          <a:xfrm>
            <a:off x="121920" y="2555295"/>
            <a:ext cx="2935419" cy="369332"/>
          </a:xfrm>
          <a:prstGeom prst="rect">
            <a:avLst/>
          </a:prstGeom>
          <a:noFill/>
        </p:spPr>
        <p:txBody>
          <a:bodyPr wrap="none" rtlCol="0">
            <a:spAutoFit/>
          </a:bodyPr>
          <a:lstStyle/>
          <a:p>
            <a:pPr marL="285750" indent="-285750">
              <a:buFont typeface="Arial" charset="0"/>
              <a:buChar char="•"/>
            </a:pPr>
            <a:r>
              <a:rPr lang="en-US" dirty="0" smtClean="0"/>
              <a:t>Local – same department</a:t>
            </a:r>
            <a:endParaRPr lang="en-US" dirty="0"/>
          </a:p>
        </p:txBody>
      </p:sp>
      <p:sp>
        <p:nvSpPr>
          <p:cNvPr id="9" name="TextBox 8"/>
          <p:cNvSpPr txBox="1"/>
          <p:nvPr/>
        </p:nvSpPr>
        <p:spPr>
          <a:xfrm>
            <a:off x="6148428" y="2555295"/>
            <a:ext cx="2792752" cy="369332"/>
          </a:xfrm>
          <a:prstGeom prst="rect">
            <a:avLst/>
          </a:prstGeom>
          <a:noFill/>
        </p:spPr>
        <p:txBody>
          <a:bodyPr wrap="none" rtlCol="0">
            <a:spAutoFit/>
          </a:bodyPr>
          <a:lstStyle/>
          <a:p>
            <a:pPr marL="285750" indent="-285750">
              <a:buFont typeface="Arial" charset="0"/>
              <a:buChar char="•"/>
            </a:pPr>
            <a:r>
              <a:rPr lang="en-US" dirty="0" smtClean="0"/>
              <a:t>Global – same discipline</a:t>
            </a:r>
            <a:endParaRPr lang="en-US" dirty="0"/>
          </a:p>
        </p:txBody>
      </p:sp>
    </p:spTree>
    <p:extLst>
      <p:ext uri="{BB962C8B-B14F-4D97-AF65-F5344CB8AC3E}">
        <p14:creationId xmlns:p14="http://schemas.microsoft.com/office/powerpoint/2010/main" val="12131833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43</a:t>
            </a:fld>
            <a:endParaRPr lang="en-US" dirty="0"/>
          </a:p>
        </p:txBody>
      </p:sp>
      <p:sp>
        <p:nvSpPr>
          <p:cNvPr id="9" name="Content Placeholder 2"/>
          <p:cNvSpPr txBox="1">
            <a:spLocks/>
          </p:cNvSpPr>
          <p:nvPr/>
        </p:nvSpPr>
        <p:spPr>
          <a:xfrm>
            <a:off x="1120000" y="1825624"/>
            <a:ext cx="10233800" cy="4885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Computer Science</a:t>
            </a:r>
          </a:p>
          <a:p>
            <a:pPr lvl="1"/>
            <a:r>
              <a:rPr lang="en-US" dirty="0" smtClean="0"/>
              <a:t>Sample size (</a:t>
            </a:r>
            <a:r>
              <a:rPr lang="en-US" i="1" dirty="0" smtClean="0"/>
              <a:t>n</a:t>
            </a:r>
            <a:r>
              <a:rPr lang="en-US" dirty="0" smtClean="0"/>
              <a:t>=248) at Top 10 Computer Science</a:t>
            </a:r>
          </a:p>
          <a:p>
            <a:pPr lvl="1"/>
            <a:r>
              <a:rPr lang="en-US" dirty="0" smtClean="0"/>
              <a:t>Chaired professor (</a:t>
            </a:r>
            <a:r>
              <a:rPr lang="en-US" i="1" dirty="0" smtClean="0"/>
              <a:t>n</a:t>
            </a:r>
            <a:r>
              <a:rPr lang="en-US" dirty="0" smtClean="0"/>
              <a:t>=61) at </a:t>
            </a:r>
            <a:r>
              <a:rPr lang="en-US" dirty="0"/>
              <a:t>Top 10 Computer </a:t>
            </a:r>
            <a:r>
              <a:rPr lang="en-US" dirty="0" smtClean="0"/>
              <a:t>Science</a:t>
            </a:r>
          </a:p>
          <a:p>
            <a:pPr lvl="1"/>
            <a:endParaRPr lang="en-US" dirty="0"/>
          </a:p>
          <a:p>
            <a:r>
              <a:rPr lang="en-US" dirty="0" smtClean="0"/>
              <a:t>Biology</a:t>
            </a:r>
            <a:endParaRPr lang="en-US" dirty="0"/>
          </a:p>
          <a:p>
            <a:pPr lvl="1"/>
            <a:r>
              <a:rPr lang="en-US" dirty="0"/>
              <a:t>Sample size (</a:t>
            </a:r>
            <a:r>
              <a:rPr lang="en-US" i="1" dirty="0" smtClean="0"/>
              <a:t>n</a:t>
            </a:r>
            <a:r>
              <a:rPr lang="en-US" dirty="0" smtClean="0"/>
              <a:t>=152) </a:t>
            </a:r>
            <a:r>
              <a:rPr lang="en-US" dirty="0"/>
              <a:t>at Top 10 </a:t>
            </a:r>
            <a:r>
              <a:rPr lang="en-US" dirty="0" smtClean="0"/>
              <a:t>Biology</a:t>
            </a:r>
            <a:endParaRPr lang="en-US" dirty="0"/>
          </a:p>
          <a:p>
            <a:pPr lvl="1"/>
            <a:r>
              <a:rPr lang="en-US" dirty="0"/>
              <a:t>Chaired professor (</a:t>
            </a:r>
            <a:r>
              <a:rPr lang="en-US" i="1" dirty="0" smtClean="0"/>
              <a:t>n</a:t>
            </a:r>
            <a:r>
              <a:rPr lang="en-US" dirty="0" smtClean="0"/>
              <a:t>=32) </a:t>
            </a:r>
            <a:r>
              <a:rPr lang="en-US" dirty="0"/>
              <a:t>at Top 10 </a:t>
            </a:r>
            <a:r>
              <a:rPr lang="en-US" dirty="0" smtClean="0"/>
              <a:t>Biology</a:t>
            </a:r>
          </a:p>
          <a:p>
            <a:pPr lvl="1"/>
            <a:endParaRPr lang="en-US" dirty="0" smtClean="0"/>
          </a:p>
          <a:p>
            <a:r>
              <a:rPr lang="en-US" dirty="0"/>
              <a:t>Top 10 based on US News College Rankings</a:t>
            </a:r>
          </a:p>
          <a:p>
            <a:r>
              <a:rPr lang="en-US" dirty="0" smtClean="0"/>
              <a:t>Chaired professor data is from department’s websites</a:t>
            </a:r>
          </a:p>
          <a:p>
            <a:pPr lvl="1"/>
            <a:endParaRPr lang="en-US" dirty="0" smtClean="0"/>
          </a:p>
        </p:txBody>
      </p:sp>
    </p:spTree>
    <p:extLst>
      <p:ext uri="{BB962C8B-B14F-4D97-AF65-F5344CB8AC3E}">
        <p14:creationId xmlns:p14="http://schemas.microsoft.com/office/powerpoint/2010/main" val="18418432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blinds(horizontal)">
                                      <p:cBhvr>
                                        <p:cTn id="18" dur="500"/>
                                        <p:tgtEl>
                                          <p:spTgt spid="9">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blinds(horizontal)">
                                      <p:cBhvr>
                                        <p:cTn id="21" dur="500"/>
                                        <p:tgtEl>
                                          <p:spTgt spid="9">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blinds(horizontal)">
                                      <p:cBhvr>
                                        <p:cTn id="24" dur="500"/>
                                        <p:tgtEl>
                                          <p:spTgt spid="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blinds(horizontal)">
                                      <p:cBhvr>
                                        <p:cTn id="29" dur="500"/>
                                        <p:tgtEl>
                                          <p:spTgt spid="9">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blinds(horizontal)">
                                      <p:cBhvr>
                                        <p:cTn id="34"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Computer Science</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44</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478"/>
          <a:stretch/>
        </p:blipFill>
        <p:spPr>
          <a:xfrm>
            <a:off x="228600" y="2275463"/>
            <a:ext cx="11734800" cy="4058486"/>
          </a:xfrm>
          <a:prstGeom prst="rect">
            <a:avLst/>
          </a:prstGeom>
        </p:spPr>
      </p:pic>
      <p:sp>
        <p:nvSpPr>
          <p:cNvPr id="6" name="Rectangle 5"/>
          <p:cNvSpPr/>
          <p:nvPr/>
        </p:nvSpPr>
        <p:spPr>
          <a:xfrm>
            <a:off x="619932" y="5567695"/>
            <a:ext cx="4959458" cy="313228"/>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1690688"/>
            <a:ext cx="7613751"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At Least 1 Top - Local Quartile</a:t>
            </a:r>
            <a:endParaRPr lang="en-US" sz="3200" dirty="0"/>
          </a:p>
        </p:txBody>
      </p:sp>
    </p:spTree>
    <p:extLst>
      <p:ext uri="{BB962C8B-B14F-4D97-AF65-F5344CB8AC3E}">
        <p14:creationId xmlns:p14="http://schemas.microsoft.com/office/powerpoint/2010/main" val="14263379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a:t>
            </a:r>
            <a:r>
              <a:rPr lang="en-US" dirty="0"/>
              <a:t>– </a:t>
            </a:r>
            <a:r>
              <a:rPr lang="en-US" dirty="0" smtClean="0"/>
              <a:t>Computer Science</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45</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527"/>
          <a:stretch/>
        </p:blipFill>
        <p:spPr>
          <a:xfrm>
            <a:off x="203200" y="1983075"/>
            <a:ext cx="11772900" cy="4738400"/>
          </a:xfrm>
          <a:prstGeom prst="rect">
            <a:avLst/>
          </a:prstGeom>
        </p:spPr>
      </p:pic>
      <p:sp>
        <p:nvSpPr>
          <p:cNvPr id="6" name="Rectangle 5"/>
          <p:cNvSpPr/>
          <p:nvPr/>
        </p:nvSpPr>
        <p:spPr>
          <a:xfrm>
            <a:off x="619932" y="5510385"/>
            <a:ext cx="4773478" cy="301482"/>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28600" y="1398300"/>
            <a:ext cx="5474576"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All Local Quartile</a:t>
            </a:r>
            <a:endParaRPr lang="en-US" sz="3200" dirty="0"/>
          </a:p>
        </p:txBody>
      </p:sp>
    </p:spTree>
    <p:extLst>
      <p:ext uri="{BB962C8B-B14F-4D97-AF65-F5344CB8AC3E}">
        <p14:creationId xmlns:p14="http://schemas.microsoft.com/office/powerpoint/2010/main" val="20704290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Biology</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46</a:t>
            </a:fld>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030"/>
          <a:stretch/>
        </p:blipFill>
        <p:spPr>
          <a:xfrm>
            <a:off x="165100" y="2266030"/>
            <a:ext cx="11861800" cy="4090320"/>
          </a:xfrm>
          <a:prstGeom prst="rect">
            <a:avLst/>
          </a:prstGeom>
        </p:spPr>
      </p:pic>
      <p:sp>
        <p:nvSpPr>
          <p:cNvPr id="8" name="Rectangle 7"/>
          <p:cNvSpPr/>
          <p:nvPr/>
        </p:nvSpPr>
        <p:spPr>
          <a:xfrm>
            <a:off x="619932" y="5595433"/>
            <a:ext cx="4572000" cy="288757"/>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0500" y="1681255"/>
            <a:ext cx="8157169"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Local  Quartiles for </a:t>
            </a:r>
            <a:r>
              <a:rPr lang="en-US" sz="3200" dirty="0"/>
              <a:t>Total Funding</a:t>
            </a:r>
          </a:p>
        </p:txBody>
      </p:sp>
    </p:spTree>
    <p:extLst>
      <p:ext uri="{BB962C8B-B14F-4D97-AF65-F5344CB8AC3E}">
        <p14:creationId xmlns:p14="http://schemas.microsoft.com/office/powerpoint/2010/main" val="20600283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74F74A-7BF3-1C41-9DD5-AD56B693B424}" type="slidenum">
              <a:rPr lang="en-US" smtClean="0"/>
              <a:t>47</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81"/>
          <a:stretch/>
        </p:blipFill>
        <p:spPr>
          <a:xfrm>
            <a:off x="171450" y="1892967"/>
            <a:ext cx="11849100" cy="4753101"/>
          </a:xfrm>
          <a:prstGeom prst="rect">
            <a:avLst/>
          </a:prstGeom>
        </p:spPr>
      </p:pic>
      <p:sp>
        <p:nvSpPr>
          <p:cNvPr id="7" name="Rectangle 6"/>
          <p:cNvSpPr/>
          <p:nvPr/>
        </p:nvSpPr>
        <p:spPr>
          <a:xfrm>
            <a:off x="619933" y="5424407"/>
            <a:ext cx="4866468" cy="526941"/>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0500" y="1308192"/>
            <a:ext cx="5723042"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dirty="0" smtClean="0"/>
              <a:t>All Local  Quartiles</a:t>
            </a:r>
            <a:endParaRPr lang="en-US" sz="3200" dirty="0"/>
          </a:p>
        </p:txBody>
      </p:sp>
      <p:sp>
        <p:nvSpPr>
          <p:cNvPr id="6" name="Title 5"/>
          <p:cNvSpPr>
            <a:spLocks noGrp="1"/>
          </p:cNvSpPr>
          <p:nvPr>
            <p:ph type="title"/>
          </p:nvPr>
        </p:nvSpPr>
        <p:spPr/>
        <p:txBody>
          <a:bodyPr>
            <a:normAutofit/>
          </a:bodyPr>
          <a:lstStyle/>
          <a:p>
            <a:r>
              <a:rPr lang="en-US" dirty="0"/>
              <a:t>Data Analysis – </a:t>
            </a:r>
            <a:r>
              <a:rPr lang="en-US" dirty="0" smtClean="0"/>
              <a:t>Biology</a:t>
            </a:r>
            <a:endParaRPr lang="en-US" dirty="0"/>
          </a:p>
        </p:txBody>
      </p:sp>
    </p:spTree>
    <p:extLst>
      <p:ext uri="{BB962C8B-B14F-4D97-AF65-F5344CB8AC3E}">
        <p14:creationId xmlns:p14="http://schemas.microsoft.com/office/powerpoint/2010/main" val="16694215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Analysis – Biology</a:t>
            </a:r>
            <a:endParaRPr lang="en-US" dirty="0"/>
          </a:p>
        </p:txBody>
      </p:sp>
      <p:sp>
        <p:nvSpPr>
          <p:cNvPr id="4" name="Slide Number Placeholder 3"/>
          <p:cNvSpPr>
            <a:spLocks noGrp="1"/>
          </p:cNvSpPr>
          <p:nvPr>
            <p:ph type="sldNum" sz="quarter" idx="12"/>
          </p:nvPr>
        </p:nvSpPr>
        <p:spPr/>
        <p:txBody>
          <a:bodyPr/>
          <a:lstStyle/>
          <a:p>
            <a:fld id="{8B74F74A-7BF3-1C41-9DD5-AD56B693B424}" type="slidenum">
              <a:rPr lang="en-US" smtClean="0"/>
              <a:t>48</a:t>
            </a:fld>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964"/>
          <a:stretch/>
        </p:blipFill>
        <p:spPr>
          <a:xfrm>
            <a:off x="190500" y="1972249"/>
            <a:ext cx="11811000" cy="4749225"/>
          </a:xfrm>
          <a:prstGeom prst="rect">
            <a:avLst/>
          </a:prstGeom>
        </p:spPr>
      </p:pic>
      <p:sp>
        <p:nvSpPr>
          <p:cNvPr id="10" name="Rectangle 9"/>
          <p:cNvSpPr/>
          <p:nvPr/>
        </p:nvSpPr>
        <p:spPr>
          <a:xfrm>
            <a:off x="619932" y="5517397"/>
            <a:ext cx="5052448" cy="449450"/>
          </a:xfrm>
          <a:prstGeom prst="rect">
            <a:avLst/>
          </a:prstGeom>
          <a:solidFill>
            <a:schemeClr val="accent5">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90500" y="1387475"/>
            <a:ext cx="5654112" cy="584775"/>
          </a:xfrm>
          <a:prstGeom prst="rect">
            <a:avLst/>
          </a:prstGeom>
          <a:noFill/>
        </p:spPr>
        <p:txBody>
          <a:bodyPr wrap="none" rtlCol="0">
            <a:spAutoFit/>
          </a:bodyPr>
          <a:lstStyle>
            <a:defPPr>
              <a:defRPr lang="en-US"/>
            </a:defPPr>
            <a:lvl1pPr>
              <a:defRPr sz="2800">
                <a:gradFill>
                  <a:gsLst>
                    <a:gs pos="34000">
                      <a:schemeClr val="tx1">
                        <a:lumMod val="93000"/>
                      </a:schemeClr>
                    </a:gs>
                    <a:gs pos="0">
                      <a:schemeClr val="bg1">
                        <a:lumMod val="25000"/>
                        <a:lumOff val="75000"/>
                      </a:schemeClr>
                    </a:gs>
                    <a:gs pos="100000">
                      <a:schemeClr val="tx2">
                        <a:lumMod val="0"/>
                        <a:lumOff val="100000"/>
                      </a:schemeClr>
                    </a:gs>
                  </a:gsLst>
                  <a:lin ang="4800000" scaled="0"/>
                </a:gradFill>
              </a:defRPr>
            </a:lvl1pPr>
          </a:lstStyle>
          <a:p>
            <a:r>
              <a:rPr lang="en-US" sz="3200" dirty="0"/>
              <a:t>Linear Model: </a:t>
            </a:r>
            <a:r>
              <a:rPr lang="en-US" sz="3200" smtClean="0"/>
              <a:t>All Global Quartile</a:t>
            </a:r>
            <a:endParaRPr lang="en-US" sz="3200" dirty="0"/>
          </a:p>
        </p:txBody>
      </p:sp>
    </p:spTree>
    <p:extLst>
      <p:ext uri="{BB962C8B-B14F-4D97-AF65-F5344CB8AC3E}">
        <p14:creationId xmlns:p14="http://schemas.microsoft.com/office/powerpoint/2010/main" val="3609023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4"/>
            <a:ext cx="10233800" cy="4857809"/>
          </a:xfrm>
        </p:spPr>
        <p:txBody>
          <a:bodyPr>
            <a:normAutofit fontScale="92500" lnSpcReduction="10000"/>
          </a:bodyPr>
          <a:lstStyle/>
          <a:p>
            <a:pPr>
              <a:buFont typeface="Arial" charset="0"/>
              <a:buChar char="•"/>
            </a:pPr>
            <a:r>
              <a:rPr lang="en-US" sz="2200" dirty="0" smtClean="0"/>
              <a:t>GOAL 1: Articulate a clear, comprehensive, and measurable performance</a:t>
            </a:r>
            <a:r>
              <a:rPr lang="ko-KR" altLang="en-US" sz="2200" dirty="0" smtClean="0"/>
              <a:t> </a:t>
            </a:r>
            <a:r>
              <a:rPr lang="en-US" sz="2200" dirty="0" smtClean="0"/>
              <a:t>evaluation</a:t>
            </a:r>
            <a:br>
              <a:rPr lang="en-US" sz="2200" dirty="0" smtClean="0"/>
            </a:br>
            <a:r>
              <a:rPr lang="en-US" sz="2200" dirty="0" smtClean="0"/>
              <a:t>scheme for academics</a:t>
            </a:r>
          </a:p>
          <a:p>
            <a:pPr lvl="1">
              <a:buFont typeface="Arial" charset="0"/>
              <a:buChar char="•"/>
            </a:pPr>
            <a:r>
              <a:rPr lang="en-US" sz="1800" dirty="0" smtClean="0">
                <a:solidFill>
                  <a:srgbClr val="F2F2F2"/>
                </a:solidFill>
              </a:rPr>
              <a:t>1.1 : The scheme should reveal causal relationships among merit criteria</a:t>
            </a:r>
          </a:p>
          <a:p>
            <a:pPr lvl="2">
              <a:buFont typeface="Arial" charset="0"/>
              <a:buChar char="•"/>
            </a:pPr>
            <a:r>
              <a:rPr lang="en-US" sz="1800" dirty="0" smtClean="0">
                <a:solidFill>
                  <a:srgbClr val="00B0F0"/>
                </a:solidFill>
              </a:rPr>
              <a:t>Funding + pre-production credit + post-production credit</a:t>
            </a:r>
          </a:p>
          <a:p>
            <a:pPr lvl="1">
              <a:buFont typeface="Arial" charset="0"/>
              <a:buChar char="•"/>
            </a:pPr>
            <a:r>
              <a:rPr lang="en-US" sz="1800" dirty="0" smtClean="0">
                <a:solidFill>
                  <a:srgbClr val="F2F2F2"/>
                </a:solidFill>
              </a:rPr>
              <a:t>1.2: The scheme should be scale invariant</a:t>
            </a:r>
          </a:p>
          <a:p>
            <a:pPr lvl="2">
              <a:buFont typeface="Arial" charset="0"/>
              <a:buChar char="•"/>
            </a:pPr>
            <a:r>
              <a:rPr lang="en-US" sz="1800" dirty="0" smtClean="0">
                <a:solidFill>
                  <a:srgbClr val="00B0F0"/>
                </a:solidFill>
              </a:rPr>
              <a:t>Individual or Department or College (composite personhood)</a:t>
            </a:r>
          </a:p>
          <a:p>
            <a:pPr lvl="2">
              <a:buFont typeface="Arial" charset="0"/>
              <a:buChar char="•"/>
            </a:pPr>
            <a:endParaRPr lang="en-US" sz="2200" dirty="0" smtClean="0"/>
          </a:p>
          <a:p>
            <a:pPr>
              <a:buFont typeface="Arial" charset="0"/>
              <a:buChar char="•"/>
            </a:pPr>
            <a:r>
              <a:rPr lang="en-US" sz="2200" dirty="0" smtClean="0"/>
              <a:t>GOAL 2: Design a visualization to bring the said performance evaluation scheme to life</a:t>
            </a:r>
          </a:p>
          <a:p>
            <a:pPr lvl="1">
              <a:buFont typeface="Arial" charset="0"/>
              <a:buChar char="•"/>
            </a:pPr>
            <a:r>
              <a:rPr lang="en-US" sz="1800" dirty="0" smtClean="0">
                <a:solidFill>
                  <a:srgbClr val="00B0F0"/>
                </a:solidFill>
              </a:rPr>
              <a:t>Scholar Plot is good for individuals</a:t>
            </a:r>
          </a:p>
          <a:p>
            <a:pPr lvl="1">
              <a:buFont typeface="Arial" charset="0"/>
              <a:buChar char="•"/>
            </a:pPr>
            <a:r>
              <a:rPr lang="en-US" sz="1800" dirty="0">
                <a:solidFill>
                  <a:srgbClr val="00B0F0"/>
                </a:solidFill>
              </a:rPr>
              <a:t>Not scalable to groups</a:t>
            </a:r>
          </a:p>
          <a:p>
            <a:pPr lvl="1">
              <a:buFont typeface="Arial" charset="0"/>
              <a:buChar char="•"/>
            </a:pPr>
            <a:endParaRPr lang="en-US" sz="2200" dirty="0" smtClean="0"/>
          </a:p>
          <a:p>
            <a:pPr>
              <a:buFont typeface="Arial" charset="0"/>
              <a:buChar char="•"/>
            </a:pPr>
            <a:r>
              <a:rPr lang="en-US" sz="2200" dirty="0" smtClean="0"/>
              <a:t>GOAL </a:t>
            </a:r>
            <a:r>
              <a:rPr lang="en-US" sz="2200" dirty="0"/>
              <a:t>3: Implement and test the said visualization, drawing from actual public </a:t>
            </a:r>
            <a:r>
              <a:rPr lang="en-US" sz="2200" dirty="0" smtClean="0"/>
              <a:t>data</a:t>
            </a:r>
          </a:p>
          <a:p>
            <a:pPr lvl="1">
              <a:buFont typeface="Arial" charset="0"/>
              <a:buChar char="•"/>
            </a:pPr>
            <a:r>
              <a:rPr lang="en-US" sz="1800" dirty="0" smtClean="0">
                <a:solidFill>
                  <a:srgbClr val="00B0F0"/>
                </a:solidFill>
              </a:rPr>
              <a:t>Scholar Plot draws from Google Scholar, Thompson Reuters, and </a:t>
            </a:r>
            <a:r>
              <a:rPr lang="en-US" sz="1800" dirty="0" err="1" smtClean="0">
                <a:solidFill>
                  <a:srgbClr val="00B0F0"/>
                </a:solidFill>
              </a:rPr>
              <a:t>OpenGov</a:t>
            </a:r>
            <a:endParaRPr lang="en-US" sz="1800" dirty="0" smtClean="0">
              <a:solidFill>
                <a:srgbClr val="00B0F0"/>
              </a:solidFill>
            </a:endParaRPr>
          </a:p>
          <a:p>
            <a:pPr lvl="1">
              <a:buFont typeface="Arial" charset="0"/>
              <a:buChar char="•"/>
            </a:pPr>
            <a:r>
              <a:rPr lang="en-US" sz="1800" dirty="0" smtClean="0">
                <a:solidFill>
                  <a:srgbClr val="00B0F0"/>
                </a:solidFill>
              </a:rPr>
              <a:t>It is a public product working flawlessly! (</a:t>
            </a:r>
            <a:r>
              <a:rPr lang="en-US" sz="1800" dirty="0" err="1" smtClean="0">
                <a:solidFill>
                  <a:srgbClr val="00B0F0"/>
                </a:solidFill>
              </a:rPr>
              <a:t>ScholarPlot.com</a:t>
            </a:r>
            <a:r>
              <a:rPr lang="en-US" sz="1800" dirty="0" smtClean="0">
                <a:solidFill>
                  <a:srgbClr val="00B0F0"/>
                </a:solidFill>
              </a:rPr>
              <a:t>)</a:t>
            </a:r>
          </a:p>
          <a:p>
            <a:pPr lvl="1">
              <a:buFont typeface="Arial" charset="0"/>
              <a:buChar char="•"/>
            </a:pPr>
            <a:r>
              <a:rPr lang="en-US" sz="1800" dirty="0">
                <a:solidFill>
                  <a:srgbClr val="00B0F0"/>
                </a:solidFill>
              </a:rPr>
              <a:t>Scaling interface is still </a:t>
            </a:r>
            <a:r>
              <a:rPr lang="en-US" sz="1800" dirty="0" smtClean="0">
                <a:solidFill>
                  <a:srgbClr val="00B0F0"/>
                </a:solidFill>
              </a:rPr>
              <a:t>pending</a:t>
            </a:r>
          </a:p>
          <a:p>
            <a:pPr lvl="1">
              <a:buFont typeface="Arial" charset="0"/>
              <a:buChar char="•"/>
            </a:pPr>
            <a:r>
              <a:rPr lang="en-US" sz="1800" dirty="0" smtClean="0">
                <a:solidFill>
                  <a:srgbClr val="00B0F0"/>
                </a:solidFill>
              </a:rPr>
              <a:t>Validates </a:t>
            </a:r>
            <a:r>
              <a:rPr lang="en-US" sz="1800" dirty="0">
                <a:solidFill>
                  <a:srgbClr val="00B0F0"/>
                </a:solidFill>
              </a:rPr>
              <a:t>the design choice of the three criteria for </a:t>
            </a:r>
            <a:r>
              <a:rPr lang="en-US" sz="1800" dirty="0" smtClean="0">
                <a:solidFill>
                  <a:srgbClr val="00B0F0"/>
                </a:solidFill>
              </a:rPr>
              <a:t>the visualization</a:t>
            </a:r>
            <a:endParaRPr lang="en-US" sz="1800" dirty="0">
              <a:solidFill>
                <a:srgbClr val="00B0F0"/>
              </a:solidFill>
            </a:endParaRPr>
          </a:p>
        </p:txBody>
      </p:sp>
      <p:sp>
        <p:nvSpPr>
          <p:cNvPr id="2" name="Title 1"/>
          <p:cNvSpPr>
            <a:spLocks noGrp="1"/>
          </p:cNvSpPr>
          <p:nvPr>
            <p:ph type="title"/>
          </p:nvPr>
        </p:nvSpPr>
        <p:spPr/>
        <p:txBody>
          <a:bodyPr/>
          <a:lstStyle/>
          <a:p>
            <a:r>
              <a:rPr lang="en-US" dirty="0" smtClean="0"/>
              <a:t>Conclusion</a:t>
            </a:r>
            <a:endParaRPr lang="en-US" dirty="0"/>
          </a:p>
        </p:txBody>
      </p:sp>
      <p:sp>
        <p:nvSpPr>
          <p:cNvPr id="6" name="Slide Number Placeholder 5"/>
          <p:cNvSpPr>
            <a:spLocks noGrp="1"/>
          </p:cNvSpPr>
          <p:nvPr>
            <p:ph type="sldNum" sz="quarter" idx="12"/>
          </p:nvPr>
        </p:nvSpPr>
        <p:spPr/>
        <p:txBody>
          <a:bodyPr/>
          <a:lstStyle/>
          <a:p>
            <a:fld id="{8B74F74A-7BF3-1C41-9DD5-AD56B693B424}" type="slidenum">
              <a:rPr lang="en-US" smtClean="0"/>
              <a:t>49</a:t>
            </a:fld>
            <a:endParaRPr lang="en-US" dirty="0"/>
          </a:p>
        </p:txBody>
      </p:sp>
      <p:sp>
        <p:nvSpPr>
          <p:cNvPr id="9" name="TextBox 8"/>
          <p:cNvSpPr txBox="1"/>
          <p:nvPr/>
        </p:nvSpPr>
        <p:spPr>
          <a:xfrm>
            <a:off x="10650723" y="1865072"/>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
        <p:nvSpPr>
          <p:cNvPr id="10" name="TextBox 9"/>
          <p:cNvSpPr txBox="1"/>
          <p:nvPr/>
        </p:nvSpPr>
        <p:spPr>
          <a:xfrm>
            <a:off x="10650723" y="3822518"/>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
        <p:nvSpPr>
          <p:cNvPr id="11" name="TextBox 10"/>
          <p:cNvSpPr txBox="1"/>
          <p:nvPr/>
        </p:nvSpPr>
        <p:spPr>
          <a:xfrm>
            <a:off x="10650723" y="5030110"/>
            <a:ext cx="1058303" cy="400110"/>
          </a:xfrm>
          <a:prstGeom prst="rect">
            <a:avLst/>
          </a:prstGeom>
          <a:noFill/>
        </p:spPr>
        <p:txBody>
          <a:bodyPr wrap="none" rtlCol="0">
            <a:spAutoFit/>
          </a:bodyPr>
          <a:lstStyle/>
          <a:p>
            <a:r>
              <a:rPr lang="en-US" sz="2000" dirty="0" smtClean="0">
                <a:solidFill>
                  <a:schemeClr val="accent3"/>
                </a:solidFill>
                <a:sym typeface="Wingdings"/>
              </a:rPr>
              <a:t> </a:t>
            </a:r>
            <a:r>
              <a:rPr lang="en-US" sz="2000" dirty="0" smtClean="0">
                <a:solidFill>
                  <a:schemeClr val="accent3"/>
                </a:solidFill>
              </a:rPr>
              <a:t>Done</a:t>
            </a:r>
            <a:endParaRPr lang="en-US" sz="2000" dirty="0">
              <a:solidFill>
                <a:schemeClr val="accent3"/>
              </a:solidFill>
            </a:endParaRPr>
          </a:p>
        </p:txBody>
      </p:sp>
    </p:spTree>
    <p:extLst>
      <p:ext uri="{BB962C8B-B14F-4D97-AF65-F5344CB8AC3E}">
        <p14:creationId xmlns:p14="http://schemas.microsoft.com/office/powerpoint/2010/main" val="2072859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p:txBody>
          <a:bodyPr>
            <a:normAutofit/>
          </a:bodyPr>
          <a:lstStyle/>
          <a:p>
            <a:pPr>
              <a:lnSpc>
                <a:spcPct val="150000"/>
              </a:lnSpc>
            </a:pPr>
            <a:r>
              <a:rPr lang="en-US" sz="3600" dirty="0" smtClean="0"/>
              <a:t>Appraising academic careers</a:t>
            </a:r>
          </a:p>
          <a:p>
            <a:pPr lvl="1">
              <a:lnSpc>
                <a:spcPct val="150000"/>
              </a:lnSpc>
            </a:pPr>
            <a:r>
              <a:rPr lang="en-US" sz="3200" dirty="0" smtClean="0"/>
              <a:t>Hiring faculty</a:t>
            </a:r>
          </a:p>
          <a:p>
            <a:pPr lvl="1">
              <a:lnSpc>
                <a:spcPct val="150000"/>
              </a:lnSpc>
            </a:pPr>
            <a:r>
              <a:rPr lang="en-US" sz="3200" dirty="0" smtClean="0"/>
              <a:t>Promotion and Tenure</a:t>
            </a:r>
          </a:p>
          <a:p>
            <a:pPr lvl="1">
              <a:lnSpc>
                <a:spcPct val="150000"/>
              </a:lnSpc>
            </a:pPr>
            <a:r>
              <a:rPr lang="en-US" sz="3200" dirty="0" smtClean="0"/>
              <a:t>Peer-reviewing</a:t>
            </a:r>
          </a:p>
          <a:p>
            <a:pPr lvl="1">
              <a:lnSpc>
                <a:spcPct val="150000"/>
              </a:lnSpc>
            </a:pPr>
            <a:r>
              <a:rPr lang="en-US" sz="3200" dirty="0" smtClean="0"/>
              <a:t>Matching students to advisors</a:t>
            </a:r>
          </a:p>
          <a:p>
            <a:pPr lvl="1">
              <a:lnSpc>
                <a:spcPct val="150000"/>
              </a:lnSpc>
            </a:pPr>
            <a:endParaRPr lang="en-US" sz="3200" dirty="0"/>
          </a:p>
        </p:txBody>
      </p:sp>
      <p:grpSp>
        <p:nvGrpSpPr>
          <p:cNvPr id="10" name="Group 9"/>
          <p:cNvGrpSpPr/>
          <p:nvPr/>
        </p:nvGrpSpPr>
        <p:grpSpPr>
          <a:xfrm>
            <a:off x="7124438" y="1976626"/>
            <a:ext cx="4881530" cy="4049336"/>
            <a:chOff x="6999327" y="1431278"/>
            <a:chExt cx="4881530" cy="404933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38007" y="3600520"/>
              <a:ext cx="1942850" cy="1880094"/>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7471" y="1431278"/>
              <a:ext cx="2998115" cy="2057276"/>
            </a:xfrm>
            <a:prstGeom prst="rect">
              <a:avLst/>
            </a:prstGeom>
          </p:spPr>
        </p:pic>
        <p:pic>
          <p:nvPicPr>
            <p:cNvPr id="5" name="Picture 4"/>
            <p:cNvPicPr>
              <a:picLocks noChangeAspect="1"/>
            </p:cNvPicPr>
            <p:nvPr/>
          </p:nvPicPr>
          <p:blipFill>
            <a:blip r:embed="rId5"/>
            <a:stretch>
              <a:fillRect/>
            </a:stretch>
          </p:blipFill>
          <p:spPr>
            <a:xfrm>
              <a:off x="6999327" y="3600520"/>
              <a:ext cx="2826714" cy="1880094"/>
            </a:xfrm>
            <a:prstGeom prst="rect">
              <a:avLst/>
            </a:prstGeom>
          </p:spPr>
        </p:pic>
      </p:grpSp>
      <p:sp>
        <p:nvSpPr>
          <p:cNvPr id="8" name="Slide Number Placeholder 7"/>
          <p:cNvSpPr>
            <a:spLocks noGrp="1"/>
          </p:cNvSpPr>
          <p:nvPr>
            <p:ph type="sldNum" sz="quarter" idx="12"/>
          </p:nvPr>
        </p:nvSpPr>
        <p:spPr/>
        <p:txBody>
          <a:bodyPr/>
          <a:lstStyle/>
          <a:p>
            <a:fld id="{8B74F74A-7BF3-1C41-9DD5-AD56B693B424}" type="slidenum">
              <a:rPr lang="en-US" smtClean="0"/>
              <a:t>5</a:t>
            </a:fld>
            <a:endParaRPr lang="en-US" dirty="0"/>
          </a:p>
        </p:txBody>
      </p:sp>
    </p:spTree>
    <p:extLst>
      <p:ext uri="{BB962C8B-B14F-4D97-AF65-F5344CB8AC3E}">
        <p14:creationId xmlns:p14="http://schemas.microsoft.com/office/powerpoint/2010/main" val="1374402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336729"/>
              </p:ext>
            </p:extLst>
          </p:nvPr>
        </p:nvGraphicFramePr>
        <p:xfrm>
          <a:off x="124691" y="1468437"/>
          <a:ext cx="1184563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215743" y="5285725"/>
            <a:ext cx="371951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S </a:t>
            </a:r>
            <a:r>
              <a:rPr lang="en-US" sz="1000" dirty="0" err="1" smtClean="0">
                <a:solidFill>
                  <a:schemeClr val="bg1">
                    <a:lumMod val="50000"/>
                    <a:lumOff val="50000"/>
                  </a:schemeClr>
                </a:solidFill>
              </a:rPr>
              <a:t>Taamneh</a:t>
            </a:r>
            <a:r>
              <a:rPr lang="en-US" sz="1000" dirty="0">
                <a:solidFill>
                  <a:schemeClr val="bg1">
                    <a:lumMod val="50000"/>
                    <a:lumOff val="50000"/>
                  </a:schemeClr>
                </a:solidFill>
              </a:rPr>
              <a:t>, </a:t>
            </a:r>
            <a:r>
              <a:rPr lang="en-US" sz="1000" dirty="0" smtClean="0">
                <a:solidFill>
                  <a:schemeClr val="bg1">
                    <a:lumMod val="50000"/>
                    <a:lumOff val="50000"/>
                  </a:schemeClr>
                </a:solidFill>
              </a:rPr>
              <a:t>M </a:t>
            </a:r>
            <a:r>
              <a:rPr lang="en-US" sz="1000" dirty="0" err="1" smtClean="0">
                <a:solidFill>
                  <a:schemeClr val="bg1">
                    <a:lumMod val="50000"/>
                    <a:lumOff val="50000"/>
                  </a:schemeClr>
                </a:solidFill>
              </a:rPr>
              <a:t>Dcosta</a:t>
            </a:r>
            <a:r>
              <a:rPr lang="en-US" sz="1000" dirty="0" smtClean="0">
                <a:solidFill>
                  <a:schemeClr val="bg1">
                    <a:lumMod val="50000"/>
                    <a:lumOff val="50000"/>
                  </a:schemeClr>
                </a:solidFill>
              </a:rPr>
              <a:t>,</a:t>
            </a:r>
            <a:r>
              <a:rPr lang="en-US" sz="1000" b="1" dirty="0" smtClean="0">
                <a:solidFill>
                  <a:schemeClr val="bg1"/>
                </a:solidFill>
              </a:rPr>
              <a:t> </a:t>
            </a:r>
            <a:r>
              <a:rPr lang="en-US" sz="1000" b="1" dirty="0">
                <a:solidFill>
                  <a:schemeClr val="bg1"/>
                </a:solidFill>
              </a:rPr>
              <a:t>K </a:t>
            </a:r>
            <a:r>
              <a:rPr lang="en-US" sz="1000" b="1" dirty="0" smtClean="0">
                <a:solidFill>
                  <a:schemeClr val="bg1"/>
                </a:solidFill>
              </a:rPr>
              <a:t>Kwon</a:t>
            </a:r>
            <a:r>
              <a:rPr lang="en-US" sz="1000" dirty="0">
                <a:solidFill>
                  <a:schemeClr val="bg1">
                    <a:lumMod val="50000"/>
                    <a:lumOff val="50000"/>
                  </a:schemeClr>
                </a:solidFill>
              </a:rPr>
              <a:t> 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a:t>
            </a:r>
            <a:r>
              <a:rPr lang="en-US" sz="1000" dirty="0" err="1">
                <a:solidFill>
                  <a:schemeClr val="bg1">
                    <a:lumMod val="50000"/>
                    <a:lumOff val="50000"/>
                  </a:schemeClr>
                </a:solidFill>
              </a:rPr>
              <a:t>SubjectBook</a:t>
            </a:r>
            <a:r>
              <a:rPr lang="en-US" sz="1000" dirty="0">
                <a:solidFill>
                  <a:schemeClr val="bg1">
                    <a:lumMod val="50000"/>
                    <a:lumOff val="50000"/>
                  </a:schemeClr>
                </a:solidFill>
              </a:rPr>
              <a:t>: Web-based Visualization Of Multimodal Affective Datasets", </a:t>
            </a:r>
            <a:r>
              <a:rPr lang="en-US" sz="1000" i="1" dirty="0">
                <a:solidFill>
                  <a:schemeClr val="bg1">
                    <a:lumMod val="50000"/>
                    <a:lumOff val="50000"/>
                  </a:schemeClr>
                </a:solidFill>
              </a:rPr>
              <a:t>ACM Human Factors in Computing Systems</a:t>
            </a:r>
            <a:r>
              <a:rPr lang="en-US" sz="1000" dirty="0">
                <a:solidFill>
                  <a:schemeClr val="bg1">
                    <a:lumMod val="50000"/>
                    <a:lumOff val="50000"/>
                  </a:schemeClr>
                </a:solidFill>
              </a:rPr>
              <a:t>, CHI 2016, San Jose, CA</a:t>
            </a:r>
          </a:p>
        </p:txBody>
      </p:sp>
      <p:sp>
        <p:nvSpPr>
          <p:cNvPr id="8" name="TextBox 7"/>
          <p:cNvSpPr txBox="1"/>
          <p:nvPr/>
        </p:nvSpPr>
        <p:spPr>
          <a:xfrm>
            <a:off x="8215743" y="6032420"/>
            <a:ext cx="3719513" cy="720964"/>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D Majeti</a:t>
            </a:r>
            <a:r>
              <a:rPr lang="en-US" sz="1000" dirty="0">
                <a:solidFill>
                  <a:schemeClr val="bg1">
                    <a:lumMod val="50000"/>
                    <a:lumOff val="50000"/>
                  </a:schemeClr>
                </a:solidFill>
              </a:rPr>
              <a:t>, </a:t>
            </a:r>
            <a:r>
              <a:rPr lang="en-US" sz="1000" b="1" dirty="0">
                <a:solidFill>
                  <a:schemeClr val="bg1"/>
                </a:solidFill>
              </a:rPr>
              <a:t> K Kwon</a:t>
            </a:r>
            <a:r>
              <a:rPr lang="en-US" sz="1000" dirty="0" smtClean="0">
                <a:solidFill>
                  <a:schemeClr val="bg1">
                    <a:lumMod val="50000"/>
                    <a:lumOff val="50000"/>
                  </a:schemeClr>
                </a:solidFill>
              </a:rPr>
              <a:t>, P </a:t>
            </a:r>
            <a:r>
              <a:rPr lang="en-US" sz="1000" dirty="0" err="1" smtClean="0">
                <a:solidFill>
                  <a:schemeClr val="bg1">
                    <a:lumMod val="50000"/>
                    <a:lumOff val="50000"/>
                  </a:schemeClr>
                </a:solidFill>
              </a:rPr>
              <a:t>Tsiamyrtzis</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"Dissecting Scholarly Patterns in Biology and Computer Science", </a:t>
            </a:r>
            <a:r>
              <a:rPr lang="en-US" sz="1000" i="1" dirty="0">
                <a:solidFill>
                  <a:schemeClr val="bg1">
                    <a:lumMod val="50000"/>
                    <a:lumOff val="50000"/>
                  </a:schemeClr>
                </a:solidFill>
              </a:rPr>
              <a:t>The Science of Team Science</a:t>
            </a:r>
            <a:r>
              <a:rPr lang="en-US" sz="1000" dirty="0">
                <a:solidFill>
                  <a:schemeClr val="bg1">
                    <a:lumMod val="50000"/>
                    <a:lumOff val="50000"/>
                  </a:schemeClr>
                </a:solidFill>
              </a:rPr>
              <a:t>, </a:t>
            </a:r>
            <a:r>
              <a:rPr lang="en-US" sz="1000" dirty="0" err="1">
                <a:solidFill>
                  <a:schemeClr val="bg1">
                    <a:lumMod val="50000"/>
                    <a:lumOff val="50000"/>
                  </a:schemeClr>
                </a:solidFill>
              </a:rPr>
              <a:t>SciTS</a:t>
            </a:r>
            <a:r>
              <a:rPr lang="en-US" sz="1000" dirty="0">
                <a:solidFill>
                  <a:schemeClr val="bg1">
                    <a:lumMod val="50000"/>
                    <a:lumOff val="50000"/>
                  </a:schemeClr>
                </a:solidFill>
              </a:rPr>
              <a:t> 2015, Bethesda, MD</a:t>
            </a:r>
          </a:p>
        </p:txBody>
      </p:sp>
      <p:sp>
        <p:nvSpPr>
          <p:cNvPr id="9" name="TextBox 8"/>
          <p:cNvSpPr txBox="1"/>
          <p:nvPr/>
        </p:nvSpPr>
        <p:spPr>
          <a:xfrm>
            <a:off x="4341486" y="5285725"/>
            <a:ext cx="3818796"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"Information Visualization in Affective User Studies", </a:t>
            </a:r>
            <a:r>
              <a:rPr lang="en-US" sz="1000" i="1" dirty="0">
                <a:solidFill>
                  <a:schemeClr val="bg1">
                    <a:lumMod val="50000"/>
                    <a:lumOff val="50000"/>
                  </a:schemeClr>
                </a:solidFill>
              </a:rPr>
              <a:t>The IEEE Visual Analytics Science and Technology, IEEE Information Visualization, and IEEE Scientific Visualization</a:t>
            </a:r>
            <a:r>
              <a:rPr lang="en-US" sz="1000" dirty="0">
                <a:solidFill>
                  <a:schemeClr val="bg1">
                    <a:lumMod val="50000"/>
                    <a:lumOff val="50000"/>
                  </a:schemeClr>
                </a:solidFill>
              </a:rPr>
              <a:t>, VIS 2014, Paris, France</a:t>
            </a:r>
          </a:p>
        </p:txBody>
      </p:sp>
      <p:sp>
        <p:nvSpPr>
          <p:cNvPr id="10" name="TextBox 9"/>
          <p:cNvSpPr txBox="1"/>
          <p:nvPr/>
        </p:nvSpPr>
        <p:spPr>
          <a:xfrm>
            <a:off x="4341486" y="6032419"/>
            <a:ext cx="3818796"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b="1" dirty="0">
                <a:solidFill>
                  <a:schemeClr val="bg1"/>
                </a:solidFill>
              </a:rPr>
              <a:t>K Kwon</a:t>
            </a:r>
            <a:r>
              <a:rPr lang="en-US" sz="1000" dirty="0" smtClean="0">
                <a:solidFill>
                  <a:schemeClr val="bg1">
                    <a:lumMod val="50000"/>
                    <a:lumOff val="50000"/>
                  </a:schemeClr>
                </a:solidFill>
              </a:rPr>
              <a:t>, D </a:t>
            </a:r>
            <a:r>
              <a:rPr lang="en-US" sz="1000" dirty="0" err="1" smtClean="0">
                <a:solidFill>
                  <a:schemeClr val="bg1">
                    <a:lumMod val="50000"/>
                    <a:lumOff val="50000"/>
                  </a:schemeClr>
                </a:solidFill>
              </a:rPr>
              <a:t>Shastri</a:t>
            </a:r>
            <a:r>
              <a:rPr lang="en-US" sz="1000" dirty="0" smtClean="0">
                <a:solidFill>
                  <a:schemeClr val="bg1">
                    <a:lumMod val="50000"/>
                    <a:lumOff val="50000"/>
                  </a:schemeClr>
                </a:solidFill>
              </a:rPr>
              <a:t> </a:t>
            </a:r>
            <a:r>
              <a:rPr lang="en-US" sz="1000" dirty="0">
                <a:solidFill>
                  <a:schemeClr val="bg1">
                    <a:lumMod val="50000"/>
                    <a:lumOff val="50000"/>
                  </a:schemeClr>
                </a:solidFill>
              </a:rPr>
              <a:t>and </a:t>
            </a:r>
            <a:r>
              <a:rPr lang="en-US" sz="1000" dirty="0" smtClean="0">
                <a:solidFill>
                  <a:schemeClr val="bg1">
                    <a:lumMod val="50000"/>
                    <a:lumOff val="50000"/>
                  </a:schemeClr>
                </a:solidFill>
              </a:rPr>
              <a:t>I Pavlidis </a:t>
            </a:r>
            <a:r>
              <a:rPr lang="en-US" sz="1000" dirty="0">
                <a:solidFill>
                  <a:schemeClr val="bg1">
                    <a:lumMod val="50000"/>
                    <a:lumOff val="50000"/>
                  </a:schemeClr>
                </a:solidFill>
              </a:rPr>
              <a:t>"Interfacing Information in Affective User Studies", </a:t>
            </a:r>
            <a:r>
              <a:rPr lang="en-US" sz="1000" i="1" dirty="0">
                <a:solidFill>
                  <a:schemeClr val="bg1">
                    <a:lumMod val="50000"/>
                    <a:lumOff val="50000"/>
                  </a:schemeClr>
                </a:solidFill>
              </a:rPr>
              <a:t>The 2014 ACM International Joint Conference on Pervasive and Ubiquitous Computing</a:t>
            </a:r>
            <a:r>
              <a:rPr lang="en-US" sz="1000" dirty="0">
                <a:solidFill>
                  <a:schemeClr val="bg1">
                    <a:lumMod val="50000"/>
                    <a:lumOff val="50000"/>
                  </a:schemeClr>
                </a:solidFill>
              </a:rPr>
              <a:t>, </a:t>
            </a:r>
            <a:r>
              <a:rPr lang="en-US" sz="1000" dirty="0" err="1">
                <a:solidFill>
                  <a:schemeClr val="bg1">
                    <a:lumMod val="50000"/>
                    <a:lumOff val="50000"/>
                  </a:schemeClr>
                </a:solidFill>
              </a:rPr>
              <a:t>Ubicomp</a:t>
            </a:r>
            <a:r>
              <a:rPr lang="en-US" sz="1000" dirty="0">
                <a:solidFill>
                  <a:schemeClr val="bg1">
                    <a:lumMod val="50000"/>
                    <a:lumOff val="50000"/>
                  </a:schemeClr>
                </a:solidFill>
              </a:rPr>
              <a:t> 2014, Seattle, WA</a:t>
            </a:r>
          </a:p>
        </p:txBody>
      </p:sp>
      <p:sp>
        <p:nvSpPr>
          <p:cNvPr id="11" name="TextBox 10"/>
          <p:cNvSpPr txBox="1"/>
          <p:nvPr/>
        </p:nvSpPr>
        <p:spPr>
          <a:xfrm>
            <a:off x="175843" y="6032420"/>
            <a:ext cx="4130474" cy="72096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T Feng</a:t>
            </a:r>
            <a:r>
              <a:rPr lang="en-US" sz="1000" dirty="0">
                <a:solidFill>
                  <a:schemeClr val="bg1">
                    <a:lumMod val="50000"/>
                    <a:lumOff val="50000"/>
                  </a:schemeClr>
                </a:solidFill>
              </a:rPr>
              <a:t>, </a:t>
            </a:r>
            <a:r>
              <a:rPr lang="en-US" sz="1000" dirty="0" smtClean="0">
                <a:solidFill>
                  <a:schemeClr val="bg1">
                    <a:lumMod val="50000"/>
                    <a:lumOff val="50000"/>
                  </a:schemeClr>
                </a:solidFill>
              </a:rPr>
              <a:t>Z Liu</a:t>
            </a:r>
            <a:r>
              <a:rPr lang="en-US" sz="1000" dirty="0">
                <a:solidFill>
                  <a:schemeClr val="bg1">
                    <a:lumMod val="50000"/>
                    <a:lumOff val="50000"/>
                  </a:schemeClr>
                </a:solidFill>
              </a:rPr>
              <a:t>, </a:t>
            </a:r>
            <a:r>
              <a:rPr lang="en-US" sz="1000" b="1" dirty="0" smtClean="0">
                <a:solidFill>
                  <a:schemeClr val="bg1"/>
                </a:solidFill>
              </a:rPr>
              <a:t>K </a:t>
            </a:r>
            <a:r>
              <a:rPr lang="en-US" sz="1000" b="1" dirty="0">
                <a:solidFill>
                  <a:schemeClr val="bg1"/>
                </a:solidFill>
              </a:rPr>
              <a:t>Kwon</a:t>
            </a:r>
            <a:r>
              <a:rPr lang="en-US" sz="1000" dirty="0" smtClean="0">
                <a:solidFill>
                  <a:schemeClr val="bg1">
                    <a:lumMod val="50000"/>
                    <a:lumOff val="50000"/>
                  </a:schemeClr>
                </a:solidFill>
              </a:rPr>
              <a:t>, W Shi</a:t>
            </a:r>
            <a:r>
              <a:rPr lang="en-US" sz="1000" dirty="0">
                <a:solidFill>
                  <a:schemeClr val="bg1">
                    <a:lumMod val="50000"/>
                    <a:lumOff val="50000"/>
                  </a:schemeClr>
                </a:solidFill>
              </a:rPr>
              <a:t>, </a:t>
            </a:r>
            <a:r>
              <a:rPr lang="en-US" sz="1000" dirty="0" smtClean="0">
                <a:solidFill>
                  <a:schemeClr val="bg1">
                    <a:lumMod val="50000"/>
                    <a:lumOff val="50000"/>
                  </a:schemeClr>
                </a:solidFill>
              </a:rPr>
              <a:t>B </a:t>
            </a:r>
            <a:r>
              <a:rPr lang="en-US" sz="1000" dirty="0" err="1" smtClean="0">
                <a:solidFill>
                  <a:schemeClr val="bg1">
                    <a:lumMod val="50000"/>
                    <a:lumOff val="50000"/>
                  </a:schemeClr>
                </a:solidFill>
              </a:rPr>
              <a:t>Carbunar</a:t>
            </a:r>
            <a:r>
              <a:rPr lang="en-US" sz="1000" dirty="0">
                <a:solidFill>
                  <a:schemeClr val="bg1">
                    <a:lumMod val="50000"/>
                    <a:lumOff val="50000"/>
                  </a:schemeClr>
                </a:solidFill>
              </a:rPr>
              <a:t>, </a:t>
            </a:r>
            <a:r>
              <a:rPr lang="en-US" sz="1000" dirty="0" smtClean="0">
                <a:solidFill>
                  <a:schemeClr val="bg1">
                    <a:lumMod val="50000"/>
                    <a:lumOff val="50000"/>
                  </a:schemeClr>
                </a:solidFill>
              </a:rPr>
              <a:t>Y Jiang </a:t>
            </a:r>
            <a:r>
              <a:rPr lang="en-US" sz="1000" dirty="0">
                <a:solidFill>
                  <a:schemeClr val="bg1">
                    <a:lumMod val="50000"/>
                    <a:lumOff val="50000"/>
                  </a:schemeClr>
                </a:solidFill>
              </a:rPr>
              <a:t>and </a:t>
            </a:r>
            <a:r>
              <a:rPr lang="en-US" sz="1000" dirty="0" smtClean="0">
                <a:solidFill>
                  <a:schemeClr val="bg1">
                    <a:lumMod val="50000"/>
                    <a:lumOff val="50000"/>
                  </a:schemeClr>
                </a:solidFill>
              </a:rPr>
              <a:t>N Nguyen</a:t>
            </a:r>
            <a:r>
              <a:rPr lang="en-US" sz="1000" dirty="0">
                <a:solidFill>
                  <a:schemeClr val="bg1">
                    <a:lumMod val="50000"/>
                    <a:lumOff val="50000"/>
                  </a:schemeClr>
                </a:solidFill>
              </a:rPr>
              <a:t>, "Enhancing Mobile Security with Continuous Authentication Based on Touchscreen Gestures", </a:t>
            </a:r>
            <a:r>
              <a:rPr lang="en-US" sz="1000" i="1" dirty="0">
                <a:solidFill>
                  <a:schemeClr val="bg1">
                    <a:lumMod val="50000"/>
                    <a:lumOff val="50000"/>
                  </a:schemeClr>
                </a:solidFill>
              </a:rPr>
              <a:t>The twelfth annual IEEE Conference on Technologies for Homeland Security</a:t>
            </a:r>
            <a:r>
              <a:rPr lang="en-US" sz="1000" dirty="0">
                <a:solidFill>
                  <a:schemeClr val="bg1">
                    <a:lumMod val="50000"/>
                    <a:lumOff val="50000"/>
                  </a:schemeClr>
                </a:solidFill>
              </a:rPr>
              <a:t>, HST 2012, Waltham, MA</a:t>
            </a:r>
          </a:p>
        </p:txBody>
      </p:sp>
      <p:sp>
        <p:nvSpPr>
          <p:cNvPr id="12" name="TextBox 11"/>
          <p:cNvSpPr txBox="1"/>
          <p:nvPr/>
        </p:nvSpPr>
        <p:spPr>
          <a:xfrm>
            <a:off x="175843" y="5285725"/>
            <a:ext cx="4130473" cy="707886"/>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sz="1000" dirty="0" smtClean="0">
                <a:solidFill>
                  <a:schemeClr val="bg1">
                    <a:lumMod val="50000"/>
                    <a:lumOff val="50000"/>
                  </a:schemeClr>
                </a:solidFill>
              </a:rPr>
              <a:t>J </a:t>
            </a:r>
            <a:r>
              <a:rPr lang="en-US" sz="1000" dirty="0">
                <a:solidFill>
                  <a:schemeClr val="bg1">
                    <a:lumMod val="50000"/>
                    <a:lumOff val="50000"/>
                  </a:schemeClr>
                </a:solidFill>
              </a:rPr>
              <a:t>Lee, </a:t>
            </a:r>
            <a:r>
              <a:rPr lang="en-US" sz="1000" dirty="0" smtClean="0">
                <a:solidFill>
                  <a:schemeClr val="bg1">
                    <a:lumMod val="50000"/>
                    <a:lumOff val="50000"/>
                  </a:schemeClr>
                </a:solidFill>
              </a:rPr>
              <a:t>Z </a:t>
            </a:r>
            <a:r>
              <a:rPr lang="en-US" sz="1000" dirty="0">
                <a:solidFill>
                  <a:schemeClr val="bg1">
                    <a:lumMod val="50000"/>
                    <a:lumOff val="50000"/>
                  </a:schemeClr>
                </a:solidFill>
              </a:rPr>
              <a:t>Liu, </a:t>
            </a:r>
            <a:r>
              <a:rPr lang="en-US" sz="1000" dirty="0" smtClean="0">
                <a:solidFill>
                  <a:schemeClr val="bg1">
                    <a:lumMod val="50000"/>
                    <a:lumOff val="50000"/>
                  </a:schemeClr>
                </a:solidFill>
              </a:rPr>
              <a:t>X Tian</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a:solidFill>
                  <a:schemeClr val="bg1">
                    <a:lumMod val="50000"/>
                    <a:lumOff val="50000"/>
                  </a:schemeClr>
                </a:solidFill>
              </a:rPr>
              <a:t>Woo, </a:t>
            </a:r>
            <a:r>
              <a:rPr lang="en-US" sz="1000" dirty="0" smtClean="0">
                <a:solidFill>
                  <a:schemeClr val="bg1">
                    <a:lumMod val="50000"/>
                    <a:lumOff val="50000"/>
                  </a:schemeClr>
                </a:solidFill>
              </a:rPr>
              <a:t>W Shi</a:t>
            </a:r>
            <a:r>
              <a:rPr lang="en-US" sz="1000" dirty="0">
                <a:solidFill>
                  <a:schemeClr val="bg1">
                    <a:lumMod val="50000"/>
                    <a:lumOff val="50000"/>
                  </a:schemeClr>
                </a:solidFill>
              </a:rPr>
              <a:t>, </a:t>
            </a:r>
            <a:r>
              <a:rPr lang="en-US" sz="1000" dirty="0" smtClean="0">
                <a:solidFill>
                  <a:schemeClr val="bg1">
                    <a:lumMod val="50000"/>
                    <a:lumOff val="50000"/>
                  </a:schemeClr>
                </a:solidFill>
              </a:rPr>
              <a:t>D </a:t>
            </a:r>
            <a:r>
              <a:rPr lang="en-US" sz="1000" dirty="0" err="1" smtClean="0">
                <a:solidFill>
                  <a:schemeClr val="bg1">
                    <a:lumMod val="50000"/>
                    <a:lumOff val="50000"/>
                  </a:schemeClr>
                </a:solidFill>
              </a:rPr>
              <a:t>Boumber</a:t>
            </a:r>
            <a:r>
              <a:rPr lang="en-US" sz="1000" dirty="0">
                <a:solidFill>
                  <a:schemeClr val="bg1">
                    <a:lumMod val="50000"/>
                    <a:lumOff val="50000"/>
                  </a:schemeClr>
                </a:solidFill>
              </a:rPr>
              <a:t>, </a:t>
            </a:r>
            <a:r>
              <a:rPr lang="en-US" sz="1000" dirty="0" smtClean="0">
                <a:solidFill>
                  <a:schemeClr val="bg1">
                    <a:lumMod val="50000"/>
                    <a:lumOff val="50000"/>
                  </a:schemeClr>
                </a:solidFill>
              </a:rPr>
              <a:t>Y Yan</a:t>
            </a:r>
            <a:r>
              <a:rPr lang="en-US" sz="1000" dirty="0">
                <a:solidFill>
                  <a:schemeClr val="bg1">
                    <a:lumMod val="50000"/>
                    <a:lumOff val="50000"/>
                  </a:schemeClr>
                </a:solidFill>
              </a:rPr>
              <a:t>, and </a:t>
            </a:r>
            <a:r>
              <a:rPr lang="en-US" sz="1000" b="1" dirty="0">
                <a:solidFill>
                  <a:schemeClr val="bg1"/>
                </a:solidFill>
              </a:rPr>
              <a:t> K Kwon</a:t>
            </a:r>
            <a:r>
              <a:rPr lang="en-US" sz="1000" dirty="0" smtClean="0">
                <a:solidFill>
                  <a:schemeClr val="bg1">
                    <a:lumMod val="50000"/>
                    <a:lumOff val="50000"/>
                  </a:schemeClr>
                </a:solidFill>
              </a:rPr>
              <a:t>, </a:t>
            </a:r>
            <a:r>
              <a:rPr lang="en-US" sz="1000" dirty="0">
                <a:solidFill>
                  <a:schemeClr val="bg1">
                    <a:lumMod val="50000"/>
                    <a:lumOff val="50000"/>
                  </a:schemeClr>
                </a:solidFill>
              </a:rPr>
              <a:t>"Acceleration of Bulk Memory Operations in a Heterogeneous Multicore Architecture", </a:t>
            </a:r>
            <a:r>
              <a:rPr lang="en-US" sz="1000" i="1" dirty="0">
                <a:solidFill>
                  <a:schemeClr val="bg1">
                    <a:lumMod val="50000"/>
                    <a:lumOff val="50000"/>
                  </a:schemeClr>
                </a:solidFill>
              </a:rPr>
              <a:t>21st International Conference on Parallel Architectures and Compilation Techniques</a:t>
            </a:r>
            <a:r>
              <a:rPr lang="en-US" sz="1000" dirty="0">
                <a:solidFill>
                  <a:schemeClr val="bg1">
                    <a:lumMod val="50000"/>
                    <a:lumOff val="50000"/>
                  </a:schemeClr>
                </a:solidFill>
              </a:rPr>
              <a:t>, PACT 2012, </a:t>
            </a:r>
            <a:r>
              <a:rPr lang="en-US" sz="1000" dirty="0" smtClean="0">
                <a:solidFill>
                  <a:schemeClr val="bg1">
                    <a:lumMod val="50000"/>
                    <a:lumOff val="50000"/>
                  </a:schemeClr>
                </a:solidFill>
              </a:rPr>
              <a:t>Minneapolis</a:t>
            </a:r>
            <a:endParaRPr lang="en-US" sz="1000" dirty="0">
              <a:solidFill>
                <a:schemeClr val="bg1">
                  <a:lumMod val="50000"/>
                  <a:lumOff val="50000"/>
                </a:schemeClr>
              </a:solidFill>
            </a:endParaRPr>
          </a:p>
        </p:txBody>
      </p:sp>
      <p:sp>
        <p:nvSpPr>
          <p:cNvPr id="15" name="TextBox 14"/>
          <p:cNvSpPr txBox="1"/>
          <p:nvPr/>
        </p:nvSpPr>
        <p:spPr>
          <a:xfrm>
            <a:off x="7964184" y="1248800"/>
            <a:ext cx="3971073" cy="950186"/>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Conference Presentations</a:t>
            </a:r>
          </a:p>
          <a:p>
            <a:endParaRPr lang="en-US" sz="800" b="1" dirty="0" smtClean="0">
              <a:solidFill>
                <a:schemeClr val="bg1"/>
              </a:solidFill>
            </a:endParaRPr>
          </a:p>
          <a:p>
            <a:r>
              <a:rPr lang="en-US" sz="800" b="1" dirty="0" smtClean="0">
                <a:solidFill>
                  <a:schemeClr val="bg1"/>
                </a:solidFill>
              </a:rPr>
              <a:t>K </a:t>
            </a:r>
            <a:r>
              <a:rPr lang="en-US" sz="800" b="1" dirty="0">
                <a:solidFill>
                  <a:schemeClr val="bg1"/>
                </a:solidFill>
              </a:rPr>
              <a:t>Kwon</a:t>
            </a:r>
            <a:r>
              <a:rPr lang="en-US" sz="800" dirty="0">
                <a:solidFill>
                  <a:schemeClr val="bg1">
                    <a:lumMod val="50000"/>
                    <a:lumOff val="50000"/>
                  </a:schemeClr>
                </a:solidFill>
              </a:rPr>
              <a:t>, "</a:t>
            </a:r>
            <a:r>
              <a:rPr lang="en-US" sz="800" i="1" dirty="0">
                <a:solidFill>
                  <a:schemeClr val="bg1">
                    <a:lumMod val="50000"/>
                    <a:lumOff val="50000"/>
                  </a:schemeClr>
                </a:solidFill>
              </a:rPr>
              <a:t>Design Principles: Information Visualization in User Studies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2015 US-Korea Conference on Science, Technology and Entrepreneurship, UKC 2015</a:t>
            </a:r>
            <a:r>
              <a:rPr lang="en-US" sz="800" dirty="0">
                <a:solidFill>
                  <a:schemeClr val="bg1">
                    <a:lumMod val="50000"/>
                    <a:lumOff val="50000"/>
                  </a:schemeClr>
                </a:solidFill>
              </a:rPr>
              <a:t> </a:t>
            </a:r>
            <a:r>
              <a:rPr lang="en-US" sz="800" dirty="0" smtClean="0">
                <a:solidFill>
                  <a:schemeClr val="bg1">
                    <a:lumMod val="50000"/>
                    <a:lumOff val="50000"/>
                  </a:schemeClr>
                </a:solidFill>
              </a:rPr>
              <a:t>Atlanta</a:t>
            </a:r>
          </a:p>
          <a:p>
            <a:r>
              <a:rPr lang="en-US" sz="800" b="1" dirty="0" smtClean="0">
                <a:solidFill>
                  <a:schemeClr val="bg1"/>
                </a:solidFill>
              </a:rPr>
              <a:t>K </a:t>
            </a:r>
            <a:r>
              <a:rPr lang="en-US" sz="800" b="1" dirty="0">
                <a:solidFill>
                  <a:schemeClr val="bg1"/>
                </a:solidFill>
              </a:rPr>
              <a:t>Kwon</a:t>
            </a:r>
            <a:r>
              <a:rPr lang="en-US" sz="800" dirty="0" smtClean="0">
                <a:solidFill>
                  <a:schemeClr val="bg1">
                    <a:lumMod val="50000"/>
                    <a:lumOff val="50000"/>
                  </a:schemeClr>
                </a:solidFill>
              </a:rPr>
              <a:t>, </a:t>
            </a:r>
            <a:r>
              <a:rPr lang="en-US" sz="800" dirty="0">
                <a:solidFill>
                  <a:schemeClr val="bg1">
                    <a:lumMod val="50000"/>
                    <a:lumOff val="50000"/>
                  </a:schemeClr>
                </a:solidFill>
              </a:rPr>
              <a:t>"</a:t>
            </a:r>
            <a:r>
              <a:rPr lang="en-US" sz="800" i="1" dirty="0">
                <a:solidFill>
                  <a:schemeClr val="bg1">
                    <a:lumMod val="50000"/>
                    <a:lumOff val="50000"/>
                  </a:schemeClr>
                </a:solidFill>
              </a:rPr>
              <a:t>Interfacing Information with Mixed Methods</a:t>
            </a:r>
            <a:r>
              <a:rPr lang="en-US" sz="800" dirty="0">
                <a:solidFill>
                  <a:schemeClr val="bg1">
                    <a:lumMod val="50000"/>
                    <a:lumOff val="50000"/>
                  </a:schemeClr>
                </a:solidFill>
              </a:rPr>
              <a:t>", </a:t>
            </a:r>
            <a:r>
              <a:rPr lang="en-US" sz="800" i="1" dirty="0">
                <a:solidFill>
                  <a:schemeClr val="bg1">
                    <a:lumMod val="50000"/>
                    <a:lumOff val="50000"/>
                  </a:schemeClr>
                </a:solidFill>
              </a:rPr>
              <a:t>Proceedings of the 2014 US-Korea Conference on Science, Technology and Entrepreneurship, UKC 2014</a:t>
            </a:r>
            <a:r>
              <a:rPr lang="en-US" sz="800" dirty="0">
                <a:solidFill>
                  <a:schemeClr val="bg1">
                    <a:lumMod val="50000"/>
                    <a:lumOff val="50000"/>
                  </a:schemeClr>
                </a:solidFill>
              </a:rPr>
              <a:t> San Francisco, </a:t>
            </a:r>
            <a:r>
              <a:rPr lang="en-US" sz="800" dirty="0" smtClean="0">
                <a:solidFill>
                  <a:schemeClr val="bg1">
                    <a:lumMod val="50000"/>
                    <a:lumOff val="50000"/>
                  </a:schemeClr>
                </a:solidFill>
              </a:rPr>
              <a:t>CA</a:t>
            </a:r>
            <a:endParaRPr lang="en-US" sz="800" dirty="0">
              <a:solidFill>
                <a:schemeClr val="bg1">
                  <a:lumMod val="50000"/>
                  <a:lumOff val="50000"/>
                </a:schemeClr>
              </a:solidFill>
            </a:endParaRPr>
          </a:p>
        </p:txBody>
      </p:sp>
      <p:sp>
        <p:nvSpPr>
          <p:cNvPr id="18" name="TextBox 17"/>
          <p:cNvSpPr txBox="1"/>
          <p:nvPr/>
        </p:nvSpPr>
        <p:spPr>
          <a:xfrm>
            <a:off x="4917233" y="1255791"/>
            <a:ext cx="3026479" cy="94319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en-US" sz="800" b="1" dirty="0" smtClean="0">
                <a:solidFill>
                  <a:schemeClr val="bg1"/>
                </a:solidFill>
              </a:rPr>
              <a:t>Activities / Membership</a:t>
            </a:r>
          </a:p>
          <a:p>
            <a:endParaRPr lang="en-US" sz="800" dirty="0" smtClean="0">
              <a:solidFill>
                <a:schemeClr val="bg1"/>
              </a:solidFill>
            </a:endParaRPr>
          </a:p>
          <a:p>
            <a:r>
              <a:rPr lang="en-US" sz="800" dirty="0" smtClean="0">
                <a:solidFill>
                  <a:schemeClr val="bg1"/>
                </a:solidFill>
              </a:rPr>
              <a:t>2012 PhD Student Association Officer</a:t>
            </a:r>
          </a:p>
          <a:p>
            <a:r>
              <a:rPr lang="en-US" sz="800" dirty="0" smtClean="0">
                <a:solidFill>
                  <a:schemeClr val="bg1"/>
                </a:solidFill>
              </a:rPr>
              <a:t>2014 Computer Science PhD Showcase</a:t>
            </a:r>
          </a:p>
          <a:p>
            <a:r>
              <a:rPr lang="en-US" sz="800" dirty="0" smtClean="0">
                <a:solidFill>
                  <a:schemeClr val="bg1"/>
                </a:solidFill>
              </a:rPr>
              <a:t>2014 Graduate </a:t>
            </a:r>
            <a:r>
              <a:rPr lang="en-US" sz="800" dirty="0">
                <a:solidFill>
                  <a:schemeClr val="bg1"/>
                </a:solidFill>
              </a:rPr>
              <a:t>Research and Scholarship Projects </a:t>
            </a:r>
            <a:r>
              <a:rPr lang="en-US" sz="800" dirty="0" smtClean="0">
                <a:solidFill>
                  <a:schemeClr val="bg1"/>
                </a:solidFill>
              </a:rPr>
              <a:t>(</a:t>
            </a:r>
            <a:r>
              <a:rPr lang="en-US" sz="800" dirty="0" err="1" smtClean="0">
                <a:solidFill>
                  <a:schemeClr val="bg1"/>
                </a:solidFill>
              </a:rPr>
              <a:t>GRaSP</a:t>
            </a:r>
            <a:r>
              <a:rPr lang="en-US" sz="800" dirty="0" smtClean="0">
                <a:solidFill>
                  <a:schemeClr val="bg1"/>
                </a:solidFill>
              </a:rPr>
              <a:t>)</a:t>
            </a:r>
          </a:p>
          <a:p>
            <a:r>
              <a:rPr lang="en-US" sz="800" dirty="0" smtClean="0">
                <a:solidFill>
                  <a:schemeClr val="bg1"/>
                </a:solidFill>
              </a:rPr>
              <a:t>2015 </a:t>
            </a:r>
            <a:r>
              <a:rPr lang="en-US" sz="800" dirty="0">
                <a:solidFill>
                  <a:schemeClr val="bg1"/>
                </a:solidFill>
              </a:rPr>
              <a:t>Graduate Research and Scholarship Projects (</a:t>
            </a:r>
            <a:r>
              <a:rPr lang="en-US" sz="800" dirty="0" err="1">
                <a:solidFill>
                  <a:schemeClr val="bg1"/>
                </a:solidFill>
              </a:rPr>
              <a:t>GRaSP</a:t>
            </a:r>
            <a:r>
              <a:rPr lang="en-US" sz="800" dirty="0" smtClean="0">
                <a:solidFill>
                  <a:schemeClr val="bg1"/>
                </a:solidFill>
              </a:rPr>
              <a:t>)</a:t>
            </a:r>
          </a:p>
          <a:p>
            <a:r>
              <a:rPr lang="en-US" sz="800" dirty="0" smtClean="0">
                <a:solidFill>
                  <a:schemeClr val="bg1"/>
                </a:solidFill>
              </a:rPr>
              <a:t>2016 Volunteering Judges</a:t>
            </a:r>
          </a:p>
          <a:p>
            <a:endParaRPr lang="en-US" sz="800" dirty="0">
              <a:solidFill>
                <a:schemeClr val="bg1"/>
              </a:solidFill>
            </a:endParaRPr>
          </a:p>
        </p:txBody>
      </p:sp>
      <p:pic>
        <p:nvPicPr>
          <p:cNvPr id="19" name="Picture 1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6819" y="609674"/>
            <a:ext cx="758704" cy="758704"/>
          </a:xfrm>
          <a:prstGeom prst="ellipse">
            <a:avLst/>
          </a:prstGeom>
        </p:spPr>
      </p:pic>
      <p:cxnSp>
        <p:nvCxnSpPr>
          <p:cNvPr id="21" name="Straight Connector 20"/>
          <p:cNvCxnSpPr>
            <a:stCxn id="7" idx="0"/>
          </p:cNvCxnSpPr>
          <p:nvPr/>
        </p:nvCxnSpPr>
        <p:spPr>
          <a:xfrm flipV="1">
            <a:off x="10075500" y="3650335"/>
            <a:ext cx="189729" cy="16353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0"/>
          </p:cNvCxnSpPr>
          <p:nvPr/>
        </p:nvCxnSpPr>
        <p:spPr>
          <a:xfrm flipV="1">
            <a:off x="6250884" y="3655439"/>
            <a:ext cx="849115"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0"/>
          </p:cNvCxnSpPr>
          <p:nvPr/>
        </p:nvCxnSpPr>
        <p:spPr>
          <a:xfrm flipH="1" flipV="1">
            <a:off x="6000542" y="3763725"/>
            <a:ext cx="250342"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1" idx="0"/>
          </p:cNvCxnSpPr>
          <p:nvPr/>
        </p:nvCxnSpPr>
        <p:spPr>
          <a:xfrm flipH="1">
            <a:off x="2241080" y="3650335"/>
            <a:ext cx="511684" cy="2382085"/>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2" idx="0"/>
          </p:cNvCxnSpPr>
          <p:nvPr/>
        </p:nvCxnSpPr>
        <p:spPr>
          <a:xfrm>
            <a:off x="1744508" y="3720986"/>
            <a:ext cx="496572" cy="156473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2"/>
          </p:cNvCxnSpPr>
          <p:nvPr/>
        </p:nvCxnSpPr>
        <p:spPr>
          <a:xfrm flipH="1" flipV="1">
            <a:off x="6430473" y="2198986"/>
            <a:ext cx="1702968" cy="145645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5" idx="2"/>
          </p:cNvCxnSpPr>
          <p:nvPr/>
        </p:nvCxnSpPr>
        <p:spPr>
          <a:xfrm flipV="1">
            <a:off x="8133440" y="2198986"/>
            <a:ext cx="1816281"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2"/>
          </p:cNvCxnSpPr>
          <p:nvPr/>
        </p:nvCxnSpPr>
        <p:spPr>
          <a:xfrm flipH="1">
            <a:off x="4896761" y="2198986"/>
            <a:ext cx="1533712" cy="1456452"/>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8" idx="2"/>
          </p:cNvCxnSpPr>
          <p:nvPr/>
        </p:nvCxnSpPr>
        <p:spPr>
          <a:xfrm flipH="1">
            <a:off x="2752765" y="2198986"/>
            <a:ext cx="3677708" cy="145645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8B74F74A-7BF3-1C41-9DD5-AD56B693B424}" type="slidenum">
              <a:rPr lang="en-US" smtClean="0"/>
              <a:t>50</a:t>
            </a:fld>
            <a:endParaRPr lang="en-US" dirty="0"/>
          </a:p>
        </p:txBody>
      </p:sp>
      <p:cxnSp>
        <p:nvCxnSpPr>
          <p:cNvPr id="25" name="Straight Connector 24"/>
          <p:cNvCxnSpPr>
            <a:stCxn id="8" idx="0"/>
          </p:cNvCxnSpPr>
          <p:nvPr/>
        </p:nvCxnSpPr>
        <p:spPr>
          <a:xfrm flipH="1" flipV="1">
            <a:off x="9198430" y="3655440"/>
            <a:ext cx="877070" cy="237698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1767" y="4885555"/>
            <a:ext cx="1168515" cy="37504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9511" y="4873310"/>
            <a:ext cx="1041859" cy="36238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4567" y="4858457"/>
            <a:ext cx="950769" cy="386250"/>
          </a:xfrm>
          <a:prstGeom prst="rect">
            <a:avLst/>
          </a:prstGeom>
        </p:spPr>
      </p:pic>
      <p:pic>
        <p:nvPicPr>
          <p:cNvPr id="20" name="Picture 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42014" y="4885556"/>
            <a:ext cx="1656905" cy="370672"/>
          </a:xfrm>
          <a:prstGeom prst="rect">
            <a:avLst/>
          </a:prstGeom>
        </p:spPr>
      </p:pic>
      <p:sp>
        <p:nvSpPr>
          <p:cNvPr id="33" name="TextBox 32"/>
          <p:cNvSpPr txBox="1"/>
          <p:nvPr/>
        </p:nvSpPr>
        <p:spPr>
          <a:xfrm>
            <a:off x="5684060" y="3445346"/>
            <a:ext cx="6222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M.S.</a:t>
            </a:r>
            <a:endParaRPr lang="en-US" dirty="0"/>
          </a:p>
        </p:txBody>
      </p:sp>
      <p:sp>
        <p:nvSpPr>
          <p:cNvPr id="40" name="TextBox 39"/>
          <p:cNvSpPr txBox="1"/>
          <p:nvPr/>
        </p:nvSpPr>
        <p:spPr>
          <a:xfrm>
            <a:off x="2561231" y="3454515"/>
            <a:ext cx="147668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mtClean="0"/>
              <a:t>Switched </a:t>
            </a:r>
            <a:r>
              <a:rPr lang="en-US" dirty="0" smtClean="0"/>
              <a:t>Lab</a:t>
            </a:r>
            <a:endParaRPr lang="en-US" dirty="0"/>
          </a:p>
        </p:txBody>
      </p:sp>
      <p:cxnSp>
        <p:nvCxnSpPr>
          <p:cNvPr id="44" name="Straight Connector 43"/>
          <p:cNvCxnSpPr>
            <a:endCxn id="15" idx="2"/>
          </p:cNvCxnSpPr>
          <p:nvPr/>
        </p:nvCxnSpPr>
        <p:spPr>
          <a:xfrm flipV="1">
            <a:off x="9198430" y="2198986"/>
            <a:ext cx="751291" cy="15220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982959" y="1459420"/>
            <a:ext cx="1097280" cy="1097280"/>
          </a:xfrm>
          <a:prstGeom prst="ellipse">
            <a:avLst/>
          </a:prstGeom>
        </p:spPr>
      </p:pic>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0806" y="1459420"/>
            <a:ext cx="1097280" cy="1097280"/>
          </a:xfrm>
          <a:prstGeom prst="ellipse">
            <a:avLst/>
          </a:prstGeom>
        </p:spPr>
      </p:pic>
      <p:grpSp>
        <p:nvGrpSpPr>
          <p:cNvPr id="64" name="Group 63"/>
          <p:cNvGrpSpPr/>
          <p:nvPr/>
        </p:nvGrpSpPr>
        <p:grpSpPr>
          <a:xfrm>
            <a:off x="4682174" y="-66685"/>
            <a:ext cx="7645580" cy="3743329"/>
            <a:chOff x="-1624287" y="-1406777"/>
            <a:chExt cx="7645580" cy="3743329"/>
          </a:xfrm>
        </p:grpSpPr>
        <p:pic>
          <p:nvPicPr>
            <p:cNvPr id="3" name="Picture 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95059" y="-1406777"/>
              <a:ext cx="3626234" cy="2778289"/>
            </a:xfrm>
            <a:prstGeom prst="rect">
              <a:avLst/>
            </a:prstGeom>
          </p:spPr>
        </p:pic>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24287" y="-1396837"/>
              <a:ext cx="4284482" cy="2743200"/>
            </a:xfrm>
            <a:prstGeom prst="rect">
              <a:avLst/>
            </a:prstGeom>
          </p:spPr>
        </p:pic>
        <p:cxnSp>
          <p:nvCxnSpPr>
            <p:cNvPr id="52" name="Straight Connector 51"/>
            <p:cNvCxnSpPr/>
            <p:nvPr/>
          </p:nvCxnSpPr>
          <p:spPr>
            <a:xfrm flipV="1">
              <a:off x="700314" y="1045922"/>
              <a:ext cx="3523113" cy="1274529"/>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302896" y="1045921"/>
              <a:ext cx="1768710" cy="129063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968421" y="2381975"/>
            <a:ext cx="4165768" cy="282624"/>
            <a:chOff x="7968421" y="2381975"/>
            <a:chExt cx="4165768" cy="282624"/>
          </a:xfrm>
        </p:grpSpPr>
        <p:sp>
          <p:nvSpPr>
            <p:cNvPr id="17" name="TextBox 16"/>
            <p:cNvSpPr txBox="1"/>
            <p:nvPr/>
          </p:nvSpPr>
          <p:spPr>
            <a:xfrm>
              <a:off x="7968421" y="2387600"/>
              <a:ext cx="758797" cy="276999"/>
            </a:xfrm>
            <a:prstGeom prst="rect">
              <a:avLst/>
            </a:prstGeom>
            <a:noFill/>
          </p:spPr>
          <p:txBody>
            <a:bodyPr wrap="none" rtlCol="0">
              <a:spAutoFit/>
            </a:bodyPr>
            <a:lstStyle/>
            <a:p>
              <a:r>
                <a:rPr lang="en-US" sz="1200" dirty="0" smtClean="0">
                  <a:solidFill>
                    <a:srgbClr val="FFC000"/>
                  </a:solidFill>
                </a:rPr>
                <a:t>Released</a:t>
              </a:r>
              <a:endParaRPr lang="en-US" sz="1200" dirty="0">
                <a:solidFill>
                  <a:srgbClr val="FFC000"/>
                </a:solidFill>
              </a:endParaRPr>
            </a:p>
          </p:txBody>
        </p:sp>
        <p:sp>
          <p:nvSpPr>
            <p:cNvPr id="41" name="TextBox 40"/>
            <p:cNvSpPr txBox="1"/>
            <p:nvPr/>
          </p:nvSpPr>
          <p:spPr>
            <a:xfrm>
              <a:off x="11375392" y="2381975"/>
              <a:ext cx="758797" cy="276999"/>
            </a:xfrm>
            <a:prstGeom prst="rect">
              <a:avLst/>
            </a:prstGeom>
            <a:noFill/>
          </p:spPr>
          <p:txBody>
            <a:bodyPr wrap="none" rtlCol="0">
              <a:spAutoFit/>
            </a:bodyPr>
            <a:lstStyle/>
            <a:p>
              <a:r>
                <a:rPr lang="en-US" sz="1200" smtClean="0">
                  <a:solidFill>
                    <a:srgbClr val="FFC000"/>
                  </a:solidFill>
                </a:rPr>
                <a:t>Released</a:t>
              </a:r>
              <a:endParaRPr lang="en-US" sz="1200">
                <a:solidFill>
                  <a:srgbClr val="FFC000"/>
                </a:solidFill>
              </a:endParaRPr>
            </a:p>
          </p:txBody>
        </p:sp>
      </p:grpSp>
    </p:spTree>
    <p:extLst>
      <p:ext uri="{BB962C8B-B14F-4D97-AF65-F5344CB8AC3E}">
        <p14:creationId xmlns:p14="http://schemas.microsoft.com/office/powerpoint/2010/main" val="107251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10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1000"/>
                                        <p:tgtEl>
                                          <p:spTgt spid="11"/>
                                        </p:tgtEl>
                                      </p:cBhvr>
                                    </p:animEffect>
                                  </p:childTnLst>
                                </p:cTn>
                              </p:par>
                            </p:childTnLst>
                          </p:cTn>
                        </p:par>
                        <p:par>
                          <p:cTn id="17" fill="hold">
                            <p:stCondLst>
                              <p:cond delay="1000"/>
                            </p:stCondLst>
                            <p:childTnLst>
                              <p:par>
                                <p:cTn id="18" presetID="5" presetClass="entr" presetSubtype="1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heckerboard(across)">
                                      <p:cBhvr>
                                        <p:cTn id="20" dur="1000"/>
                                        <p:tgtEl>
                                          <p:spTgt spid="35"/>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nodeType="withEffect">
                                  <p:stCondLst>
                                    <p:cond delay="100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1000"/>
                                        <p:tgtEl>
                                          <p:spTgt spid="48"/>
                                        </p:tgtEl>
                                      </p:cBhvr>
                                    </p:animEffect>
                                  </p:childTnLst>
                                </p:cTn>
                              </p:par>
                            </p:childTnLst>
                          </p:cTn>
                        </p:par>
                        <p:par>
                          <p:cTn id="32" fill="hold">
                            <p:stCondLst>
                              <p:cond delay="20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1000"/>
                                        <p:tgtEl>
                                          <p:spTgt spid="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1000"/>
                                        <p:tgtEl>
                                          <p:spTgt spid="10"/>
                                        </p:tgtEl>
                                      </p:cBhvr>
                                    </p:animEffect>
                                  </p:childTnLst>
                                </p:cTn>
                              </p:par>
                              <p:par>
                                <p:cTn id="39" presetID="5" presetClass="entr" presetSubtype="1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heckerboard(across)">
                                      <p:cBhvr>
                                        <p:cTn id="41" dur="1000"/>
                                        <p:tgtEl>
                                          <p:spTgt spid="29"/>
                                        </p:tgtEl>
                                      </p:cBhvr>
                                    </p:animEffect>
                                  </p:childTnLst>
                                </p:cTn>
                              </p:par>
                              <p:par>
                                <p:cTn id="42" presetID="5" presetClass="entr" presetSubtype="1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heckerboard(across)">
                                      <p:cBhvr>
                                        <p:cTn id="44" dur="1000"/>
                                        <p:tgtEl>
                                          <p:spTgt spid="26"/>
                                        </p:tgtEl>
                                      </p:cBhvr>
                                    </p:animEffect>
                                  </p:childTnLst>
                                </p:cTn>
                              </p:par>
                              <p:par>
                                <p:cTn id="45" presetID="3"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par>
                                <p:cTn id="48" presetID="3" presetClass="entr" presetSubtype="1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blinds(horizontal)">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blinds(horizontal)">
                                      <p:cBhvr>
                                        <p:cTn id="60" dur="1000"/>
                                        <p:tgtEl>
                                          <p:spTgt spid="8"/>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1000"/>
                                        <p:tgtEl>
                                          <p:spTgt spid="7"/>
                                        </p:tgtEl>
                                      </p:cBhvr>
                                    </p:animEffect>
                                  </p:childTnLst>
                                </p:cTn>
                              </p:par>
                              <p:par>
                                <p:cTn id="64" presetID="5" presetClass="entr" presetSubtype="1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heckerboard(across)">
                                      <p:cBhvr>
                                        <p:cTn id="66" dur="1000"/>
                                        <p:tgtEl>
                                          <p:spTgt spid="21"/>
                                        </p:tgtEl>
                                      </p:cBhvr>
                                    </p:animEffect>
                                  </p:childTnLst>
                                </p:cTn>
                              </p:par>
                              <p:par>
                                <p:cTn id="67" presetID="5"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checkerboard(across)">
                                      <p:cBhvr>
                                        <p:cTn id="69" dur="1000"/>
                                        <p:tgtEl>
                                          <p:spTgt spid="25"/>
                                        </p:tgtEl>
                                      </p:cBhvr>
                                    </p:animEffect>
                                  </p:childTnLst>
                                </p:cTn>
                              </p:par>
                              <p:par>
                                <p:cTn id="70" presetID="3" presetClass="entr" presetSubtype="1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blinds(horizontal)">
                                      <p:cBhvr>
                                        <p:cTn id="80" dur="500"/>
                                        <p:tgtEl>
                                          <p:spTgt spid="15"/>
                                        </p:tgtEl>
                                      </p:cBhvr>
                                    </p:animEffect>
                                  </p:childTnLst>
                                </p:cTn>
                              </p:par>
                              <p:par>
                                <p:cTn id="81" presetID="3" presetClass="entr" presetSubtype="1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blinds(horizontal)">
                                      <p:cBhvr>
                                        <p:cTn id="83" dur="500"/>
                                        <p:tgtEl>
                                          <p:spTgt spid="50"/>
                                        </p:tgtEl>
                                      </p:cBhvr>
                                    </p:animEffect>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par>
                                <p:cTn id="87" presetID="3" presetClass="entr" presetSubtype="1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linds(horizontal)">
                                      <p:cBhvr>
                                        <p:cTn id="89" dur="500"/>
                                        <p:tgtEl>
                                          <p:spTgt spid="39"/>
                                        </p:tgtEl>
                                      </p:cBhvr>
                                    </p:animEffect>
                                  </p:childTnLst>
                                </p:cTn>
                              </p:par>
                              <p:par>
                                <p:cTn id="90" presetID="3" presetClass="entr" presetSubtype="1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blinds(horizontal)">
                                      <p:cBhvr>
                                        <p:cTn id="92" dur="500"/>
                                        <p:tgtEl>
                                          <p:spTgt spid="42"/>
                                        </p:tgtEl>
                                      </p:cBhvr>
                                    </p:animEffect>
                                  </p:childTnLst>
                                </p:cTn>
                              </p:par>
                              <p:par>
                                <p:cTn id="93" presetID="3"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linds(horizont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0" nodeType="clickEffect">
                                  <p:stCondLst>
                                    <p:cond delay="0"/>
                                  </p:stCondLst>
                                  <p:childTnLst>
                                    <p:animEffect transition="out" filter="blinds(horizontal)">
                                      <p:cBhvr>
                                        <p:cTn id="99" dur="500"/>
                                        <p:tgtEl>
                                          <p:spTgt spid="18"/>
                                        </p:tgtEl>
                                      </p:cBhvr>
                                    </p:animEffect>
                                    <p:set>
                                      <p:cBhvr>
                                        <p:cTn id="100" dur="1" fill="hold">
                                          <p:stCondLst>
                                            <p:cond delay="499"/>
                                          </p:stCondLst>
                                        </p:cTn>
                                        <p:tgtEl>
                                          <p:spTgt spid="18"/>
                                        </p:tgtEl>
                                        <p:attrNameLst>
                                          <p:attrName>style.visibility</p:attrName>
                                        </p:attrNameLst>
                                      </p:cBhvr>
                                      <p:to>
                                        <p:strVal val="hidden"/>
                                      </p:to>
                                    </p:set>
                                  </p:childTnLst>
                                </p:cTn>
                              </p:par>
                              <p:par>
                                <p:cTn id="101" presetID="3" presetClass="exit" presetSubtype="10" fill="hold" grpId="0" nodeType="withEffect">
                                  <p:stCondLst>
                                    <p:cond delay="0"/>
                                  </p:stCondLst>
                                  <p:childTnLst>
                                    <p:animEffect transition="out" filter="blinds(horizontal)">
                                      <p:cBhvr>
                                        <p:cTn id="102" dur="500"/>
                                        <p:tgtEl>
                                          <p:spTgt spid="15"/>
                                        </p:tgtEl>
                                      </p:cBhvr>
                                    </p:animEffect>
                                    <p:set>
                                      <p:cBhvr>
                                        <p:cTn id="103" dur="1" fill="hold">
                                          <p:stCondLst>
                                            <p:cond delay="499"/>
                                          </p:stCondLst>
                                        </p:cTn>
                                        <p:tgtEl>
                                          <p:spTgt spid="15"/>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45"/>
                                        </p:tgtEl>
                                      </p:cBhvr>
                                    </p:animEffect>
                                    <p:set>
                                      <p:cBhvr>
                                        <p:cTn id="109" dur="1" fill="hold">
                                          <p:stCondLst>
                                            <p:cond delay="499"/>
                                          </p:stCondLst>
                                        </p:cTn>
                                        <p:tgtEl>
                                          <p:spTgt spid="45"/>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39"/>
                                        </p:tgtEl>
                                      </p:cBhvr>
                                    </p:animEffect>
                                    <p:set>
                                      <p:cBhvr>
                                        <p:cTn id="112" dur="1" fill="hold">
                                          <p:stCondLst>
                                            <p:cond delay="499"/>
                                          </p:stCondLst>
                                        </p:cTn>
                                        <p:tgtEl>
                                          <p:spTgt spid="39"/>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42"/>
                                        </p:tgtEl>
                                      </p:cBhvr>
                                    </p:animEffect>
                                    <p:set>
                                      <p:cBhvr>
                                        <p:cTn id="115" dur="1" fill="hold">
                                          <p:stCondLst>
                                            <p:cond delay="499"/>
                                          </p:stCondLst>
                                        </p:cTn>
                                        <p:tgtEl>
                                          <p:spTgt spid="42"/>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44"/>
                                        </p:tgtEl>
                                      </p:cBhvr>
                                    </p:animEffect>
                                    <p:set>
                                      <p:cBhvr>
                                        <p:cTn id="118" dur="1" fill="hold">
                                          <p:stCondLst>
                                            <p:cond delay="499"/>
                                          </p:stCondLst>
                                        </p:cTn>
                                        <p:tgtEl>
                                          <p:spTgt spid="44"/>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linds(horizontal)">
                                      <p:cBhvr>
                                        <p:cTn id="121" dur="500"/>
                                        <p:tgtEl>
                                          <p:spTgt spid="64"/>
                                        </p:tgtEl>
                                      </p:cBhvr>
                                    </p:animEffect>
                                  </p:childTnLst>
                                </p:cTn>
                              </p:par>
                              <p:par>
                                <p:cTn id="122" presetID="3" presetClass="entr" presetSubtype="10" fill="hold"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blinds(horizontal)">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5" grpId="1" animBg="1"/>
      <p:bldP spid="18" grpId="0" animBg="1"/>
      <p:bldP spid="18" grpId="1" animBg="1"/>
      <p:bldP spid="33"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120000" y="1825625"/>
            <a:ext cx="10233800" cy="4724466"/>
          </a:xfrm>
        </p:spPr>
        <p:txBody>
          <a:bodyPr>
            <a:normAutofit/>
          </a:bodyPr>
          <a:lstStyle/>
          <a:p>
            <a:r>
              <a:rPr lang="en-US" sz="4400" dirty="0" smtClean="0"/>
              <a:t>Committee</a:t>
            </a:r>
            <a:endParaRPr lang="en-US" dirty="0" smtClean="0"/>
          </a:p>
          <a:p>
            <a:pPr lvl="1">
              <a:tabLst>
                <a:tab pos="3711575" algn="l"/>
              </a:tabLst>
            </a:pPr>
            <a:r>
              <a:rPr lang="en-US" dirty="0" smtClean="0"/>
              <a:t>Dr. Ioannis Pavlidis</a:t>
            </a:r>
            <a:r>
              <a:rPr lang="en-US" dirty="0"/>
              <a:t>	</a:t>
            </a:r>
            <a:r>
              <a:rPr lang="en-US" dirty="0" smtClean="0"/>
              <a:t>(Dept. of Computer Science) – Chairman</a:t>
            </a:r>
          </a:p>
          <a:p>
            <a:pPr lvl="1">
              <a:tabLst>
                <a:tab pos="3711575" algn="l"/>
              </a:tabLst>
            </a:pPr>
            <a:r>
              <a:rPr lang="en-US" dirty="0" smtClean="0"/>
              <a:t>Dr. </a:t>
            </a:r>
            <a:r>
              <a:rPr lang="en-US" dirty="0" err="1"/>
              <a:t>Zhigang</a:t>
            </a:r>
            <a:r>
              <a:rPr lang="en-US" dirty="0"/>
              <a:t> </a:t>
            </a:r>
            <a:r>
              <a:rPr lang="en-US" dirty="0" smtClean="0"/>
              <a:t>Deng	(Dept. of Computer Science)</a:t>
            </a:r>
            <a:endParaRPr lang="en-US" dirty="0"/>
          </a:p>
          <a:p>
            <a:pPr lvl="1">
              <a:tabLst>
                <a:tab pos="3711575" algn="l"/>
              </a:tabLst>
            </a:pPr>
            <a:r>
              <a:rPr lang="en-US" dirty="0" smtClean="0"/>
              <a:t>Dr. </a:t>
            </a:r>
            <a:r>
              <a:rPr lang="en-US" dirty="0" err="1" smtClean="0"/>
              <a:t>Guoning</a:t>
            </a:r>
            <a:r>
              <a:rPr lang="en-US" dirty="0" smtClean="0"/>
              <a:t> Chen	(Dept. of Computer Science)</a:t>
            </a:r>
          </a:p>
          <a:p>
            <a:pPr lvl="1">
              <a:tabLst>
                <a:tab pos="3711575" algn="l"/>
              </a:tabLst>
            </a:pPr>
            <a:r>
              <a:rPr lang="en-US" dirty="0" smtClean="0"/>
              <a:t>Dr. Brian </a:t>
            </a:r>
            <a:r>
              <a:rPr lang="en-US" dirty="0" err="1" smtClean="0"/>
              <a:t>Uzzi</a:t>
            </a:r>
            <a:r>
              <a:rPr lang="en-US" dirty="0" smtClean="0"/>
              <a:t>	(Northwestern University)</a:t>
            </a:r>
          </a:p>
          <a:p>
            <a:endParaRPr lang="en-US" dirty="0" smtClean="0"/>
          </a:p>
          <a:p>
            <a:r>
              <a:rPr lang="en-US" sz="3600" dirty="0" smtClean="0"/>
              <a:t>All our CPL members</a:t>
            </a:r>
          </a:p>
          <a:p>
            <a:pPr lvl="1"/>
            <a:r>
              <a:rPr lang="en-US" dirty="0" smtClean="0"/>
              <a:t>Dr. </a:t>
            </a:r>
            <a:r>
              <a:rPr lang="en-US" dirty="0" err="1" smtClean="0"/>
              <a:t>Dvijesh</a:t>
            </a:r>
            <a:r>
              <a:rPr lang="en-US" dirty="0" smtClean="0"/>
              <a:t> </a:t>
            </a:r>
            <a:r>
              <a:rPr lang="en-US" dirty="0" err="1" smtClean="0"/>
              <a:t>Shastri</a:t>
            </a:r>
            <a:r>
              <a:rPr lang="en-US" dirty="0" smtClean="0"/>
              <a:t>, Dr. Malcolm </a:t>
            </a:r>
            <a:r>
              <a:rPr lang="en-US" dirty="0" err="1" smtClean="0"/>
              <a:t>Dcosta</a:t>
            </a:r>
            <a:endParaRPr lang="en-US" dirty="0" smtClean="0"/>
          </a:p>
          <a:p>
            <a:pPr lvl="1"/>
            <a:r>
              <a:rPr lang="en-US" dirty="0" smtClean="0"/>
              <a:t>Dinesh, Salah, </a:t>
            </a:r>
            <a:r>
              <a:rPr lang="en-US" dirty="0" err="1" smtClean="0"/>
              <a:t>Muhsin</a:t>
            </a:r>
            <a:r>
              <a:rPr lang="en-US" dirty="0" smtClean="0"/>
              <a:t>, </a:t>
            </a:r>
            <a:r>
              <a:rPr lang="en-US" dirty="0" err="1" smtClean="0"/>
              <a:t>Ashik</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22607" y="1496594"/>
            <a:ext cx="914400" cy="914400"/>
          </a:xfrm>
          <a:prstGeom prst="ellipse">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31494" y="1496594"/>
            <a:ext cx="914400" cy="914400"/>
          </a:xfrm>
          <a:prstGeom prst="ellipse">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40381" y="1496594"/>
            <a:ext cx="914400" cy="914400"/>
          </a:xfrm>
          <a:prstGeom prst="ellipse">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713720" y="1496594"/>
            <a:ext cx="914400" cy="914400"/>
          </a:xfrm>
          <a:prstGeom prst="ellipse">
            <a:avLst/>
          </a:prstGeom>
        </p:spPr>
      </p:pic>
      <p:grpSp>
        <p:nvGrpSpPr>
          <p:cNvPr id="17" name="Group 16"/>
          <p:cNvGrpSpPr/>
          <p:nvPr/>
        </p:nvGrpSpPr>
        <p:grpSpPr>
          <a:xfrm>
            <a:off x="7075299" y="5177497"/>
            <a:ext cx="4552821" cy="731521"/>
            <a:chOff x="7075299" y="5420090"/>
            <a:chExt cx="4552821" cy="731521"/>
          </a:xfrm>
        </p:grpSpPr>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r="-258"/>
            <a:stretch/>
          </p:blipFill>
          <p:spPr>
            <a:xfrm>
              <a:off x="7075299" y="5420091"/>
              <a:ext cx="731520" cy="731520"/>
            </a:xfrm>
            <a:prstGeom prst="ellipse">
              <a:avLst/>
            </a:prstGeom>
          </p:spPr>
        </p:pic>
        <p:pic>
          <p:nvPicPr>
            <p:cNvPr id="12" name="Pictur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39559" y="5420091"/>
              <a:ext cx="731520" cy="731520"/>
            </a:xfrm>
            <a:prstGeom prst="ellipse">
              <a:avLst/>
            </a:prstGeom>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896600" y="5420090"/>
              <a:ext cx="731520" cy="731520"/>
            </a:xfrm>
            <a:prstGeom prst="ellipse">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603819" y="5420091"/>
              <a:ext cx="731520" cy="731520"/>
            </a:xfrm>
            <a:prstGeom prst="ellipse">
              <a:avLst/>
            </a:prstGeom>
          </p:spPr>
        </p:pic>
        <p:pic>
          <p:nvPicPr>
            <p:cNvPr id="15" name="Picture 14"/>
            <p:cNvPicPr>
              <a:picLocks noChangeAspect="1"/>
            </p:cNvPicPr>
            <p:nvPr/>
          </p:nvPicPr>
          <p:blipFill rotWithShape="1">
            <a:blip r:embed="rId11" cstate="screen">
              <a:extLst>
                <a:ext uri="{28A0092B-C50C-407E-A947-70E740481C1C}">
                  <a14:useLocalDpi xmlns:a14="http://schemas.microsoft.com/office/drawing/2010/main"/>
                </a:ext>
              </a:extLst>
            </a:blip>
            <a:srcRect r="-202"/>
            <a:stretch/>
          </p:blipFill>
          <p:spPr>
            <a:xfrm>
              <a:off x="9368079" y="5420091"/>
              <a:ext cx="731520" cy="731520"/>
            </a:xfrm>
            <a:prstGeom prst="ellipse">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132339" y="5420091"/>
              <a:ext cx="731520" cy="731520"/>
            </a:xfrm>
            <a:prstGeom prst="ellipse">
              <a:avLst/>
            </a:prstGeom>
          </p:spPr>
        </p:pic>
      </p:grpSp>
      <p:sp>
        <p:nvSpPr>
          <p:cNvPr id="18" name="Slide Number Placeholder 17"/>
          <p:cNvSpPr>
            <a:spLocks noGrp="1"/>
          </p:cNvSpPr>
          <p:nvPr>
            <p:ph type="sldNum" sz="quarter" idx="12"/>
          </p:nvPr>
        </p:nvSpPr>
        <p:spPr/>
        <p:txBody>
          <a:bodyPr/>
          <a:lstStyle/>
          <a:p>
            <a:fld id="{8B74F74A-7BF3-1C41-9DD5-AD56B693B424}" type="slidenum">
              <a:rPr lang="en-US" smtClean="0"/>
              <a:t>51</a:t>
            </a:fld>
            <a:endParaRPr lang="en-US" dirty="0"/>
          </a:p>
        </p:txBody>
      </p:sp>
    </p:spTree>
    <p:extLst>
      <p:ext uri="{BB962C8B-B14F-4D97-AF65-F5344CB8AC3E}">
        <p14:creationId xmlns:p14="http://schemas.microsoft.com/office/powerpoint/2010/main" val="7948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1000"/>
                                        <p:tgtEl>
                                          <p:spTgt spid="9"/>
                                        </p:tgtEl>
                                      </p:cBhvr>
                                    </p:animEffect>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1000"/>
                                        <p:tgtEl>
                                          <p:spTgt spid="8"/>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1000"/>
                                        <p:tgtEl>
                                          <p:spTgt spid="6"/>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blinds(horizontal)">
                                      <p:cBhvr>
                                        <p:cTn id="44" dur="500"/>
                                        <p:tgtEl>
                                          <p:spTgt spid="3">
                                            <p:txEl>
                                              <p:pRg st="7" end="7"/>
                                            </p:txEl>
                                          </p:spTgt>
                                        </p:tgtEl>
                                      </p:cBhvr>
                                    </p:animEffect>
                                  </p:childTnLst>
                                </p:cTn>
                              </p:par>
                            </p:childTnLst>
                          </p:cTn>
                        </p:par>
                        <p:par>
                          <p:cTn id="45" fill="hold">
                            <p:stCondLst>
                              <p:cond delay="1000"/>
                            </p:stCondLst>
                            <p:childTnLst>
                              <p:par>
                                <p:cTn id="46" presetID="3" presetClass="entr" presetSubtype="10" fill="hold"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childTnLst>
                          </p:cTn>
                        </p:par>
                        <p:par>
                          <p:cTn id="49" fill="hold">
                            <p:stCondLst>
                              <p:cond delay="1500"/>
                            </p:stCondLst>
                            <p:childTnLst>
                              <p:par>
                                <p:cTn id="50" presetID="3" presetClass="entr" presetSubtype="1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linds(horizontal)">
                                      <p:cBhvr>
                                        <p:cTn id="5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0"/>
            <a:ext cx="12192000" cy="6858000"/>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800" dirty="0" smtClean="0"/>
              <a:t>Demo</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dirty="0" smtClean="0">
                <a:hlinkClick r:id="rId3"/>
              </a:rPr>
              <a:t>Scholar Plot</a:t>
            </a:r>
            <a:endParaRPr lang="en-US" sz="8800" dirty="0"/>
          </a:p>
        </p:txBody>
      </p:sp>
      <p:sp>
        <p:nvSpPr>
          <p:cNvPr id="5" name="Slide Number Placeholder 4"/>
          <p:cNvSpPr>
            <a:spLocks noGrp="1"/>
          </p:cNvSpPr>
          <p:nvPr>
            <p:ph type="sldNum" sz="quarter" idx="12"/>
          </p:nvPr>
        </p:nvSpPr>
        <p:spPr/>
        <p:txBody>
          <a:bodyPr/>
          <a:lstStyle/>
          <a:p>
            <a:fld id="{8B74F74A-7BF3-1C41-9DD5-AD56B693B424}" type="slidenum">
              <a:rPr lang="en-US" smtClean="0"/>
              <a:t>52</a:t>
            </a:fld>
            <a:endParaRPr lang="en-US" dirty="0"/>
          </a:p>
        </p:txBody>
      </p:sp>
    </p:spTree>
    <p:extLst>
      <p:ext uri="{BB962C8B-B14F-4D97-AF65-F5344CB8AC3E}">
        <p14:creationId xmlns:p14="http://schemas.microsoft.com/office/powerpoint/2010/main" val="202614196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811838"/>
          </a:xfrm>
        </p:spPr>
        <p:txBody>
          <a:bodyPr anchor="ctr">
            <a:normAutofit/>
          </a:bodyPr>
          <a:lstStyle/>
          <a:p>
            <a:pPr marL="0" indent="0" algn="ctr">
              <a:buNone/>
            </a:pPr>
            <a:r>
              <a:rPr lang="en-US" sz="8800" dirty="0" smtClean="0"/>
              <a:t>Thank you!</a:t>
            </a:r>
            <a:endParaRPr lang="en-US" sz="8800" dirty="0"/>
          </a:p>
        </p:txBody>
      </p:sp>
      <p:sp>
        <p:nvSpPr>
          <p:cNvPr id="6" name="Slide Number Placeholder 5"/>
          <p:cNvSpPr>
            <a:spLocks noGrp="1"/>
          </p:cNvSpPr>
          <p:nvPr>
            <p:ph type="sldNum" sz="quarter" idx="12"/>
          </p:nvPr>
        </p:nvSpPr>
        <p:spPr/>
        <p:txBody>
          <a:bodyPr/>
          <a:lstStyle/>
          <a:p>
            <a:fld id="{8B74F74A-7BF3-1C41-9DD5-AD56B693B424}" type="slidenum">
              <a:rPr lang="en-US" smtClean="0"/>
              <a:t>53</a:t>
            </a:fld>
            <a:endParaRPr lang="en-US" dirty="0"/>
          </a:p>
        </p:txBody>
      </p:sp>
    </p:spTree>
    <p:extLst>
      <p:ext uri="{BB962C8B-B14F-4D97-AF65-F5344CB8AC3E}">
        <p14:creationId xmlns:p14="http://schemas.microsoft.com/office/powerpoint/2010/main" val="1574766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20000" y="1825624"/>
            <a:ext cx="10233800" cy="4868473"/>
          </a:xfrm>
        </p:spPr>
        <p:txBody>
          <a:bodyPr>
            <a:normAutofit/>
          </a:bodyPr>
          <a:lstStyle/>
          <a:p>
            <a:r>
              <a:rPr lang="en-US" dirty="0"/>
              <a:t>C</a:t>
            </a:r>
            <a:r>
              <a:rPr lang="en-US" dirty="0" smtClean="0"/>
              <a:t>urriculum </a:t>
            </a:r>
            <a:r>
              <a:rPr lang="en-US" dirty="0"/>
              <a:t>vitae (CV)</a:t>
            </a:r>
          </a:p>
          <a:p>
            <a:pPr lvl="1"/>
            <a:r>
              <a:rPr lang="en-US" dirty="0" smtClean="0"/>
              <a:t>Lengthy</a:t>
            </a:r>
            <a:endParaRPr lang="en-US" dirty="0"/>
          </a:p>
          <a:p>
            <a:pPr lvl="1"/>
            <a:r>
              <a:rPr lang="en-US" dirty="0"/>
              <a:t>Often convoluted</a:t>
            </a:r>
          </a:p>
          <a:p>
            <a:pPr lvl="1"/>
            <a:r>
              <a:rPr lang="en-US" dirty="0"/>
              <a:t>With potential errors / misses</a:t>
            </a:r>
          </a:p>
          <a:p>
            <a:pPr lvl="1"/>
            <a:r>
              <a:rPr lang="en-US" dirty="0" smtClean="0"/>
              <a:t>Inconsistent content &amp; form</a:t>
            </a:r>
            <a:endParaRPr lang="en-US" dirty="0"/>
          </a:p>
          <a:p>
            <a:endParaRPr lang="en-US" dirty="0" smtClean="0"/>
          </a:p>
          <a:p>
            <a:r>
              <a:rPr lang="en-US" dirty="0" smtClean="0"/>
              <a:t>Difficult and time consuming to analyze academic CVs</a:t>
            </a:r>
          </a:p>
          <a:p>
            <a:pPr lvl="1"/>
            <a:endParaRPr lang="en-US" dirty="0" smtClean="0"/>
          </a:p>
          <a:p>
            <a:r>
              <a:rPr lang="en-US" dirty="0"/>
              <a:t>M</a:t>
            </a:r>
            <a:r>
              <a:rPr lang="en-US" dirty="0" smtClean="0"/>
              <a:t>ethods that can help</a:t>
            </a:r>
          </a:p>
          <a:p>
            <a:pPr lvl="1"/>
            <a:r>
              <a:rPr lang="en-US" dirty="0" smtClean="0"/>
              <a:t>Data Science / Data Analytics / Data Visualization</a:t>
            </a:r>
            <a:endParaRPr lang="en-US" dirty="0"/>
          </a:p>
        </p:txBody>
      </p:sp>
      <p:grpSp>
        <p:nvGrpSpPr>
          <p:cNvPr id="12" name="Group 11"/>
          <p:cNvGrpSpPr/>
          <p:nvPr/>
        </p:nvGrpSpPr>
        <p:grpSpPr>
          <a:xfrm>
            <a:off x="6719839" y="1690688"/>
            <a:ext cx="4240918" cy="2609511"/>
            <a:chOff x="6719839" y="1690688"/>
            <a:chExt cx="4240918" cy="2609511"/>
          </a:xfrm>
        </p:grpSpPr>
        <p:grpSp>
          <p:nvGrpSpPr>
            <p:cNvPr id="9" name="Group 8"/>
            <p:cNvGrpSpPr/>
            <p:nvPr/>
          </p:nvGrpSpPr>
          <p:grpSpPr>
            <a:xfrm>
              <a:off x="6719839" y="1690688"/>
              <a:ext cx="2085713" cy="2609511"/>
              <a:chOff x="6621868" y="1825624"/>
              <a:chExt cx="2085713" cy="2609511"/>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1868" y="1825624"/>
                <a:ext cx="1780913" cy="2304711"/>
              </a:xfrm>
              <a:prstGeom prst="rect">
                <a:avLst/>
              </a:prstGeom>
              <a:ln>
                <a:solidFill>
                  <a:schemeClr val="bg1"/>
                </a:solidFill>
              </a:ln>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4268" y="1978024"/>
                <a:ext cx="1780913" cy="2304711"/>
              </a:xfrm>
              <a:prstGeom prst="rect">
                <a:avLst/>
              </a:prstGeom>
              <a:ln>
                <a:solidFill>
                  <a:schemeClr val="bg1"/>
                </a:solidFill>
              </a:ln>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6668" y="2130424"/>
                <a:ext cx="1780913" cy="2304711"/>
              </a:xfrm>
              <a:prstGeom prst="rect">
                <a:avLst/>
              </a:prstGeom>
              <a:ln>
                <a:solidFill>
                  <a:schemeClr val="bg1"/>
                </a:solidFill>
              </a:ln>
            </p:spPr>
          </p:pic>
        </p:grpSp>
        <p:sp>
          <p:nvSpPr>
            <p:cNvPr id="11" name="TextBox 10"/>
            <p:cNvSpPr txBox="1"/>
            <p:nvPr/>
          </p:nvSpPr>
          <p:spPr>
            <a:xfrm>
              <a:off x="8805552" y="2777130"/>
              <a:ext cx="2155205" cy="369332"/>
            </a:xfrm>
            <a:prstGeom prst="rect">
              <a:avLst/>
            </a:prstGeom>
            <a:noFill/>
          </p:spPr>
          <p:txBody>
            <a:bodyPr wrap="none" rtlCol="0">
              <a:spAutoFit/>
            </a:bodyPr>
            <a:lstStyle/>
            <a:p>
              <a:r>
                <a:rPr lang="is-IS" dirty="0" smtClean="0"/>
                <a:t>… 30, 40, 50 ... pages</a:t>
              </a:r>
              <a:endParaRPr lang="en-US" dirty="0"/>
            </a:p>
          </p:txBody>
        </p:sp>
      </p:grpSp>
      <p:sp>
        <p:nvSpPr>
          <p:cNvPr id="10" name="Slide Number Placeholder 9"/>
          <p:cNvSpPr>
            <a:spLocks noGrp="1"/>
          </p:cNvSpPr>
          <p:nvPr>
            <p:ph type="sldNum" sz="quarter" idx="12"/>
          </p:nvPr>
        </p:nvSpPr>
        <p:spPr/>
        <p:txBody>
          <a:bodyPr/>
          <a:lstStyle/>
          <a:p>
            <a:fld id="{8B74F74A-7BF3-1C41-9DD5-AD56B693B424}" type="slidenum">
              <a:rPr lang="en-US" smtClean="0"/>
              <a:t>6</a:t>
            </a:fld>
            <a:endParaRPr lang="en-US" dirty="0"/>
          </a:p>
        </p:txBody>
      </p:sp>
    </p:spTree>
    <p:extLst>
      <p:ext uri="{BB962C8B-B14F-4D97-AF65-F5344CB8AC3E}">
        <p14:creationId xmlns:p14="http://schemas.microsoft.com/office/powerpoint/2010/main" val="55630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Research</a:t>
            </a:r>
            <a:endParaRPr lang="en-US" dirty="0"/>
          </a:p>
        </p:txBody>
      </p:sp>
      <p:sp>
        <p:nvSpPr>
          <p:cNvPr id="3" name="Content Placeholder 2"/>
          <p:cNvSpPr>
            <a:spLocks noGrp="1"/>
          </p:cNvSpPr>
          <p:nvPr>
            <p:ph idx="1"/>
          </p:nvPr>
        </p:nvSpPr>
        <p:spPr/>
        <p:txBody>
          <a:bodyPr>
            <a:normAutofit lnSpcReduction="10000"/>
          </a:bodyPr>
          <a:lstStyle/>
          <a:p>
            <a:r>
              <a:rPr lang="en-US" dirty="0" smtClean="0"/>
              <a:t>GOAL </a:t>
            </a:r>
            <a:r>
              <a:rPr lang="en-US" sz="3600" dirty="0" smtClean="0"/>
              <a:t>1</a:t>
            </a:r>
            <a:r>
              <a:rPr lang="en-US" dirty="0" smtClean="0"/>
              <a:t>: Articulate a clear, comprehensive, and measurable performance evaluation scheme for academics</a:t>
            </a:r>
          </a:p>
          <a:p>
            <a:pPr lvl="1"/>
            <a:r>
              <a:rPr lang="en-US" dirty="0" smtClean="0"/>
              <a:t>The scheme should reveal causal relationships among merit criteria</a:t>
            </a:r>
          </a:p>
          <a:p>
            <a:pPr lvl="1"/>
            <a:r>
              <a:rPr lang="en-US" dirty="0" smtClean="0"/>
              <a:t>The scheme should be scale invariant</a:t>
            </a:r>
          </a:p>
          <a:p>
            <a:pPr lvl="1"/>
            <a:endParaRPr lang="en-US" dirty="0" smtClean="0"/>
          </a:p>
          <a:p>
            <a:r>
              <a:rPr lang="en-US" dirty="0" smtClean="0"/>
              <a:t>GOAL </a:t>
            </a:r>
            <a:r>
              <a:rPr lang="en-US" sz="3600" dirty="0" smtClean="0"/>
              <a:t>2</a:t>
            </a:r>
            <a:r>
              <a:rPr lang="en-US" dirty="0" smtClean="0"/>
              <a:t>: Design a visualization to bring the said performance evaluation scheme to life</a:t>
            </a:r>
          </a:p>
          <a:p>
            <a:endParaRPr lang="en-US" dirty="0" smtClean="0"/>
          </a:p>
          <a:p>
            <a:r>
              <a:rPr lang="en-US" dirty="0" smtClean="0"/>
              <a:t>GOAL </a:t>
            </a:r>
            <a:r>
              <a:rPr lang="en-US" sz="3600" dirty="0" smtClean="0"/>
              <a:t>3</a:t>
            </a:r>
            <a:r>
              <a:rPr lang="en-US" dirty="0" smtClean="0"/>
              <a:t>: Implement and test the said visualization, drawing from actual public data</a:t>
            </a:r>
          </a:p>
          <a:p>
            <a:pPr lvl="1"/>
            <a:endParaRPr lang="en-US" dirty="0"/>
          </a:p>
        </p:txBody>
      </p:sp>
    </p:spTree>
    <p:extLst>
      <p:ext uri="{BB962C8B-B14F-4D97-AF65-F5344CB8AC3E}">
        <p14:creationId xmlns:p14="http://schemas.microsoft.com/office/powerpoint/2010/main" val="131726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Software</a:t>
            </a:r>
            <a:endParaRPr lang="en-US" dirty="0"/>
          </a:p>
        </p:txBody>
      </p:sp>
      <p:sp>
        <p:nvSpPr>
          <p:cNvPr id="3" name="Content Placeholder 2"/>
          <p:cNvSpPr>
            <a:spLocks noGrp="1"/>
          </p:cNvSpPr>
          <p:nvPr>
            <p:ph idx="1"/>
          </p:nvPr>
        </p:nvSpPr>
        <p:spPr/>
        <p:txBody>
          <a:bodyPr>
            <a:normAutofit lnSpcReduction="10000"/>
          </a:bodyPr>
          <a:lstStyle/>
          <a:p>
            <a:pPr marL="342900" lvl="1" indent="-342900">
              <a:lnSpc>
                <a:spcPct val="100000"/>
              </a:lnSpc>
            </a:pPr>
            <a:r>
              <a:rPr lang="en-US" sz="3200" dirty="0"/>
              <a:t>Google Scholar </a:t>
            </a:r>
          </a:p>
          <a:p>
            <a:pPr marL="457200" lvl="5" indent="0">
              <a:lnSpc>
                <a:spcPct val="100000"/>
              </a:lnSpc>
              <a:buNone/>
            </a:pPr>
            <a:r>
              <a:rPr lang="en-US" sz="2400" dirty="0"/>
              <a:t>+ Free; inclusive</a:t>
            </a:r>
          </a:p>
          <a:p>
            <a:pPr marL="457200" lvl="5" indent="0">
              <a:lnSpc>
                <a:spcPct val="100000"/>
              </a:lnSpc>
              <a:buNone/>
            </a:pPr>
            <a:r>
              <a:rPr lang="en-US" sz="2400" dirty="0"/>
              <a:t>- Publications only; little visualization</a:t>
            </a:r>
          </a:p>
          <a:p>
            <a:pPr marL="346075" indent="-346075">
              <a:lnSpc>
                <a:spcPct val="100000"/>
              </a:lnSpc>
            </a:pPr>
            <a:r>
              <a:rPr lang="en-US" sz="3600" dirty="0"/>
              <a:t>Scopus </a:t>
            </a:r>
          </a:p>
          <a:p>
            <a:pPr marL="457200" lvl="4" indent="0">
              <a:lnSpc>
                <a:spcPct val="100000"/>
              </a:lnSpc>
              <a:buNone/>
            </a:pPr>
            <a:r>
              <a:rPr lang="en-US" sz="2400" dirty="0"/>
              <a:t>- Subscription based</a:t>
            </a:r>
          </a:p>
          <a:p>
            <a:pPr marL="457200" lvl="4" indent="0">
              <a:lnSpc>
                <a:spcPct val="100000"/>
              </a:lnSpc>
              <a:buNone/>
            </a:pPr>
            <a:r>
              <a:rPr lang="en-US" sz="2400" dirty="0"/>
              <a:t>- Not as inclusive as </a:t>
            </a:r>
            <a:r>
              <a:rPr lang="en-US" sz="2400" dirty="0" smtClean="0"/>
              <a:t>Google Scholar</a:t>
            </a:r>
            <a:endParaRPr lang="en-US" sz="2400" dirty="0"/>
          </a:p>
          <a:p>
            <a:pPr marL="342900" lvl="1" indent="-342900">
              <a:lnSpc>
                <a:spcPct val="100000"/>
              </a:lnSpc>
              <a:spcBef>
                <a:spcPts val="1000"/>
              </a:spcBef>
            </a:pPr>
            <a:r>
              <a:rPr lang="en-US" sz="3200" dirty="0"/>
              <a:t>ORCID</a:t>
            </a:r>
          </a:p>
          <a:p>
            <a:pPr marL="457200" lvl="5" indent="0">
              <a:lnSpc>
                <a:spcPct val="100000"/>
              </a:lnSpc>
              <a:spcBef>
                <a:spcPts val="1000"/>
              </a:spcBef>
              <a:buNone/>
            </a:pPr>
            <a:r>
              <a:rPr lang="en-US" sz="2400" dirty="0"/>
              <a:t>+ Publications; funding </a:t>
            </a:r>
          </a:p>
          <a:p>
            <a:pPr marL="457200" lvl="5" indent="0">
              <a:lnSpc>
                <a:spcPct val="100000"/>
              </a:lnSpc>
              <a:spcBef>
                <a:spcPts val="1000"/>
              </a:spcBef>
              <a:buNone/>
            </a:pPr>
            <a:r>
              <a:rPr lang="en-US" sz="2400" dirty="0"/>
              <a:t>- Requires extensive set-up</a:t>
            </a:r>
          </a:p>
        </p:txBody>
      </p:sp>
      <p:sp>
        <p:nvSpPr>
          <p:cNvPr id="20" name="Slide Number Placeholder 19"/>
          <p:cNvSpPr>
            <a:spLocks noGrp="1"/>
          </p:cNvSpPr>
          <p:nvPr>
            <p:ph type="sldNum" sz="quarter" idx="12"/>
          </p:nvPr>
        </p:nvSpPr>
        <p:spPr/>
        <p:txBody>
          <a:bodyPr/>
          <a:lstStyle/>
          <a:p>
            <a:fld id="{8B74F74A-7BF3-1C41-9DD5-AD56B693B424}" type="slidenum">
              <a:rPr lang="en-US" smtClean="0"/>
              <a:t>8</a:t>
            </a:fld>
            <a:endParaRPr lang="en-US" dirty="0"/>
          </a:p>
        </p:txBody>
      </p:sp>
      <p:grpSp>
        <p:nvGrpSpPr>
          <p:cNvPr id="19" name="Group 18"/>
          <p:cNvGrpSpPr/>
          <p:nvPr/>
        </p:nvGrpSpPr>
        <p:grpSpPr>
          <a:xfrm>
            <a:off x="5048996" y="1521412"/>
            <a:ext cx="6519669" cy="1264231"/>
            <a:chOff x="5048996" y="1521412"/>
            <a:chExt cx="6519669" cy="1264231"/>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48996" y="1555665"/>
              <a:ext cx="1513459" cy="56882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8357" y="1521412"/>
              <a:ext cx="4960308" cy="1264231"/>
            </a:xfrm>
            <a:prstGeom prst="rect">
              <a:avLst/>
            </a:prstGeom>
          </p:spPr>
        </p:pic>
      </p:grpSp>
      <p:grpSp>
        <p:nvGrpSpPr>
          <p:cNvPr id="18" name="Group 17"/>
          <p:cNvGrpSpPr/>
          <p:nvPr/>
        </p:nvGrpSpPr>
        <p:grpSpPr>
          <a:xfrm>
            <a:off x="4656979" y="3200285"/>
            <a:ext cx="6916467" cy="1602018"/>
            <a:chOff x="4656979" y="3200285"/>
            <a:chExt cx="6916467" cy="1602018"/>
          </a:xfrm>
        </p:grpSpPr>
        <p:grpSp>
          <p:nvGrpSpPr>
            <p:cNvPr id="10" name="Group 9"/>
            <p:cNvGrpSpPr>
              <a:grpSpLocks noChangeAspect="1"/>
            </p:cNvGrpSpPr>
            <p:nvPr/>
          </p:nvGrpSpPr>
          <p:grpSpPr>
            <a:xfrm>
              <a:off x="4656979" y="3330155"/>
              <a:ext cx="2479953" cy="303592"/>
              <a:chOff x="8354028" y="3347983"/>
              <a:chExt cx="3467876" cy="424532"/>
            </a:xfrm>
          </p:grpSpPr>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43624" y="3347983"/>
                <a:ext cx="1478280" cy="424532"/>
              </a:xfrm>
              <a:prstGeom prst="rect">
                <a:avLst/>
              </a:prstGeom>
            </p:spPr>
          </p:pic>
          <p:pic>
            <p:nvPicPr>
              <p:cNvPr id="9" name="Picture 8"/>
              <p:cNvPicPr>
                <a:picLocks noChangeAspect="1"/>
              </p:cNvPicPr>
              <p:nvPr/>
            </p:nvPicPr>
            <p:blipFill>
              <a:blip r:embed="rId6"/>
              <a:stretch>
                <a:fillRect/>
              </a:stretch>
            </p:blipFill>
            <p:spPr>
              <a:xfrm>
                <a:off x="8354028" y="3415792"/>
                <a:ext cx="1778000" cy="279400"/>
              </a:xfrm>
              <a:prstGeom prst="rect">
                <a:avLst/>
              </a:prstGeom>
            </p:spPr>
          </p:pic>
        </p:grpSp>
        <p:pic>
          <p:nvPicPr>
            <p:cNvPr id="5" name="Picture 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32265" y="3200285"/>
              <a:ext cx="4341181" cy="1602018"/>
            </a:xfrm>
            <a:prstGeom prst="rect">
              <a:avLst/>
            </a:prstGeom>
          </p:spPr>
        </p:pic>
      </p:grpSp>
      <p:grpSp>
        <p:nvGrpSpPr>
          <p:cNvPr id="22" name="Group 21"/>
          <p:cNvGrpSpPr/>
          <p:nvPr/>
        </p:nvGrpSpPr>
        <p:grpSpPr>
          <a:xfrm>
            <a:off x="5570405" y="4597148"/>
            <a:ext cx="6453955" cy="2119431"/>
            <a:chOff x="5570405" y="4597148"/>
            <a:chExt cx="6453955" cy="2119431"/>
          </a:xfrm>
        </p:grpSpPr>
        <p:grpSp>
          <p:nvGrpSpPr>
            <p:cNvPr id="17" name="Group 16"/>
            <p:cNvGrpSpPr/>
            <p:nvPr/>
          </p:nvGrpSpPr>
          <p:grpSpPr>
            <a:xfrm>
              <a:off x="5570405" y="4597148"/>
              <a:ext cx="2274241" cy="2119431"/>
              <a:chOff x="7155977" y="3312010"/>
              <a:chExt cx="2274241" cy="2119431"/>
            </a:xfrm>
          </p:grpSpPr>
          <p:pic>
            <p:nvPicPr>
              <p:cNvPr id="7" name="Picture 6"/>
              <p:cNvPicPr>
                <a:picLocks noChangeAspect="1"/>
              </p:cNvPicPr>
              <p:nvPr/>
            </p:nvPicPr>
            <p:blipFill>
              <a:blip r:embed="rId8"/>
              <a:stretch>
                <a:fillRect/>
              </a:stretch>
            </p:blipFill>
            <p:spPr>
              <a:xfrm>
                <a:off x="7155977" y="3312010"/>
                <a:ext cx="1127431" cy="346282"/>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55977" y="3725760"/>
                <a:ext cx="2274241" cy="1705681"/>
              </a:xfrm>
              <a:prstGeom prst="rect">
                <a:avLst/>
              </a:prstGeom>
            </p:spPr>
          </p:pic>
        </p:grpSp>
        <p:pic>
          <p:nvPicPr>
            <p:cNvPr id="21" name="Picture 20"/>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961080" y="5486400"/>
              <a:ext cx="4063280" cy="859486"/>
            </a:xfrm>
            <a:prstGeom prst="rect">
              <a:avLst/>
            </a:prstGeom>
          </p:spPr>
        </p:pic>
      </p:grpSp>
      <p:grpSp>
        <p:nvGrpSpPr>
          <p:cNvPr id="38" name="Group 37"/>
          <p:cNvGrpSpPr/>
          <p:nvPr/>
        </p:nvGrpSpPr>
        <p:grpSpPr>
          <a:xfrm>
            <a:off x="6306040" y="84109"/>
            <a:ext cx="4124129" cy="3996824"/>
            <a:chOff x="6306040" y="84109"/>
            <a:chExt cx="4124129" cy="3996824"/>
          </a:xfrm>
        </p:grpSpPr>
        <p:grpSp>
          <p:nvGrpSpPr>
            <p:cNvPr id="35" name="Group 34"/>
            <p:cNvGrpSpPr/>
            <p:nvPr/>
          </p:nvGrpSpPr>
          <p:grpSpPr>
            <a:xfrm>
              <a:off x="6791031" y="179456"/>
              <a:ext cx="3639138" cy="3901477"/>
              <a:chOff x="6791031" y="179456"/>
              <a:chExt cx="3639138" cy="3901477"/>
            </a:xfrm>
          </p:grpSpPr>
          <p:grpSp>
            <p:nvGrpSpPr>
              <p:cNvPr id="31" name="Group 30"/>
              <p:cNvGrpSpPr/>
              <p:nvPr/>
            </p:nvGrpSpPr>
            <p:grpSpPr>
              <a:xfrm>
                <a:off x="8111068" y="524933"/>
                <a:ext cx="2184399" cy="3556000"/>
                <a:chOff x="8111068" y="524933"/>
                <a:chExt cx="2184399" cy="3556000"/>
              </a:xfrm>
            </p:grpSpPr>
            <p:cxnSp>
              <p:nvCxnSpPr>
                <p:cNvPr id="25" name="Straight Arrow Connector 24"/>
                <p:cNvCxnSpPr/>
                <p:nvPr/>
              </p:nvCxnSpPr>
              <p:spPr>
                <a:xfrm>
                  <a:off x="8610600" y="524933"/>
                  <a:ext cx="1684867" cy="1300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111068" y="524933"/>
                  <a:ext cx="499532" cy="3556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6791031" y="179456"/>
                <a:ext cx="3639138" cy="338554"/>
              </a:xfrm>
              <a:prstGeom prst="rect">
                <a:avLst/>
              </a:prstGeom>
              <a:noFill/>
            </p:spPr>
            <p:txBody>
              <a:bodyPr wrap="none" rtlCol="0">
                <a:spAutoFit/>
              </a:bodyPr>
              <a:lstStyle/>
              <a:p>
                <a:r>
                  <a:rPr lang="en-US" sz="1600" dirty="0" smtClean="0"/>
                  <a:t>Missing about 2,000 citations, 16 h-index</a:t>
                </a:r>
                <a:endParaRPr lang="en-US" sz="1600" dirty="0"/>
              </a:p>
            </p:txBody>
          </p:sp>
        </p:grpSp>
        <p:pic>
          <p:nvPicPr>
            <p:cNvPr id="37" name="Picture 3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06040" y="84109"/>
              <a:ext cx="512830" cy="641472"/>
            </a:xfrm>
            <a:prstGeom prst="rect">
              <a:avLst/>
            </a:prstGeom>
          </p:spPr>
        </p:pic>
      </p:grpSp>
    </p:spTree>
    <p:extLst>
      <p:ext uri="{BB962C8B-B14F-4D97-AF65-F5344CB8AC3E}">
        <p14:creationId xmlns:p14="http://schemas.microsoft.com/office/powerpoint/2010/main" val="21762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blinds(horizontal)">
                                      <p:cBhvr>
                                        <p:cTn id="38" dur="500"/>
                                        <p:tgtEl>
                                          <p:spTgt spid="3">
                                            <p:txEl>
                                              <p:pRg st="6" end="6"/>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blinds(horizontal)">
                                      <p:cBhvr>
                                        <p:cTn id="41" dur="500"/>
                                        <p:tgtEl>
                                          <p:spTgt spid="3">
                                            <p:txEl>
                                              <p:pRg st="7" end="7"/>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blinds(horizontal)">
                                      <p:cBhvr>
                                        <p:cTn id="44" dur="500"/>
                                        <p:tgtEl>
                                          <p:spTgt spid="3">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a:t>Work - </a:t>
            </a:r>
            <a:r>
              <a:rPr lang="en-US" dirty="0" smtClean="0"/>
              <a:t>Literature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8952252"/>
              </p:ext>
            </p:extLst>
          </p:nvPr>
        </p:nvGraphicFramePr>
        <p:xfrm>
          <a:off x="1120775" y="1825625"/>
          <a:ext cx="10233024" cy="4394200"/>
        </p:xfrm>
        <a:graphic>
          <a:graphicData uri="http://schemas.openxmlformats.org/drawingml/2006/table">
            <a:tbl>
              <a:tblPr firstRow="1" bandRow="1">
                <a:tableStyleId>{5C22544A-7EE6-4342-B048-85BDC9FD1C3A}</a:tableStyleId>
              </a:tblPr>
              <a:tblGrid>
                <a:gridCol w="4594225"/>
                <a:gridCol w="1845129"/>
                <a:gridCol w="669471"/>
                <a:gridCol w="3124199"/>
              </a:tblGrid>
              <a:tr h="370840">
                <a:tc>
                  <a:txBody>
                    <a:bodyPr/>
                    <a:lstStyle/>
                    <a:p>
                      <a:pPr algn="ctr"/>
                      <a:r>
                        <a:rPr lang="en-US" sz="1800" dirty="0" smtClean="0"/>
                        <a:t>Article</a:t>
                      </a:r>
                      <a:endParaRPr lang="en-US" sz="1800" dirty="0"/>
                    </a:p>
                  </a:txBody>
                  <a:tcPr/>
                </a:tc>
                <a:tc>
                  <a:txBody>
                    <a:bodyPr/>
                    <a:lstStyle/>
                    <a:p>
                      <a:pPr algn="ctr"/>
                      <a:r>
                        <a:rPr lang="en-US" sz="1800" dirty="0" smtClean="0"/>
                        <a:t>Author</a:t>
                      </a:r>
                      <a:endParaRPr lang="en-US" sz="1800" dirty="0"/>
                    </a:p>
                  </a:txBody>
                  <a:tcPr/>
                </a:tc>
                <a:tc>
                  <a:txBody>
                    <a:bodyPr/>
                    <a:lstStyle/>
                    <a:p>
                      <a:pPr algn="ctr"/>
                      <a:r>
                        <a:rPr lang="en-US" sz="1800" dirty="0" smtClean="0"/>
                        <a:t>Year</a:t>
                      </a:r>
                      <a:endParaRPr lang="en-US" sz="1800" dirty="0"/>
                    </a:p>
                  </a:txBody>
                  <a:tcPr/>
                </a:tc>
                <a:tc>
                  <a:txBody>
                    <a:bodyPr/>
                    <a:lstStyle/>
                    <a:p>
                      <a:pPr algn="ctr"/>
                      <a:r>
                        <a:rPr lang="en-US" sz="1800" dirty="0" smtClean="0"/>
                        <a:t>Conclusion</a:t>
                      </a:r>
                      <a:endParaRPr lang="en-US" sz="1800" dirty="0"/>
                    </a:p>
                  </a:txBody>
                  <a:tcPr/>
                </a:tc>
              </a:tr>
              <a:tr h="370840">
                <a:tc>
                  <a:txBody>
                    <a:bodyPr/>
                    <a:lstStyle/>
                    <a:p>
                      <a:pPr algn="l"/>
                      <a:r>
                        <a:rPr lang="en-US" sz="1600" dirty="0" smtClean="0"/>
                        <a:t>“Visualization of the citation impact environments of scientific journals”</a:t>
                      </a:r>
                    </a:p>
                    <a:p>
                      <a:pPr algn="l"/>
                      <a:r>
                        <a:rPr lang="en-US" sz="1600" i="1" dirty="0" smtClean="0"/>
                        <a:t>Journal of the American Society for Information Science and Technology</a:t>
                      </a:r>
                      <a:endParaRPr lang="en-US" sz="1600" i="1" dirty="0"/>
                    </a:p>
                  </a:txBody>
                  <a:tcPr/>
                </a:tc>
                <a:tc>
                  <a:txBody>
                    <a:bodyPr/>
                    <a:lstStyle/>
                    <a:p>
                      <a:pPr algn="l"/>
                      <a:r>
                        <a:rPr lang="en-US" sz="1600" dirty="0" smtClean="0"/>
                        <a:t>L </a:t>
                      </a:r>
                      <a:r>
                        <a:rPr lang="en-US" sz="1600" dirty="0" err="1" smtClean="0"/>
                        <a:t>Leydesdorff</a:t>
                      </a:r>
                      <a:endParaRPr lang="en-US" sz="1600" dirty="0"/>
                    </a:p>
                  </a:txBody>
                  <a:tcPr/>
                </a:tc>
                <a:tc>
                  <a:txBody>
                    <a:bodyPr/>
                    <a:lstStyle/>
                    <a:p>
                      <a:pPr algn="ctr"/>
                      <a:r>
                        <a:rPr lang="en-US" sz="1600" dirty="0" smtClean="0"/>
                        <a:t>2007</a:t>
                      </a:r>
                      <a:endParaRPr lang="en-US" sz="1600" dirty="0"/>
                    </a:p>
                  </a:txBody>
                  <a:tcPr/>
                </a:tc>
                <a:tc>
                  <a:txBody>
                    <a:bodyPr/>
                    <a:lstStyle/>
                    <a:p>
                      <a:pPr algn="l"/>
                      <a:r>
                        <a:rPr lang="en-US" sz="1600" kern="1200" dirty="0" smtClean="0">
                          <a:solidFill>
                            <a:schemeClr val="dk1"/>
                          </a:solidFill>
                          <a:effectLst/>
                          <a:latin typeface="+mn-lt"/>
                          <a:ea typeface="+mn-ea"/>
                          <a:cs typeface="+mn-cs"/>
                        </a:rPr>
                        <a:t>Effort focused on visualizing citation patterns using a </a:t>
                      </a:r>
                      <a:r>
                        <a:rPr lang="en-US" sz="1600" kern="1200" baseline="0" dirty="0" smtClean="0">
                          <a:solidFill>
                            <a:schemeClr val="dk1"/>
                          </a:solidFill>
                          <a:effectLst/>
                          <a:latin typeface="+mn-lt"/>
                          <a:ea typeface="+mn-ea"/>
                          <a:cs typeface="+mn-cs"/>
                        </a:rPr>
                        <a:t>journal data set</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smtClean="0"/>
                        <a:t>“Augmenting </a:t>
                      </a:r>
                      <a:r>
                        <a:rPr lang="en-US" sz="1600" dirty="0" smtClean="0"/>
                        <a:t>the exploration of digital libraries with </a:t>
                      </a:r>
                      <a:r>
                        <a:rPr lang="en-US" sz="1600" smtClean="0"/>
                        <a:t>web-based visualizations”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smtClean="0">
                          <a:solidFill>
                            <a:schemeClr val="dk1"/>
                          </a:solidFill>
                          <a:effectLst/>
                          <a:latin typeface="+mn-lt"/>
                          <a:ea typeface="+mn-ea"/>
                          <a:cs typeface="+mn-cs"/>
                        </a:rPr>
                        <a:t>IEEE Fourth </a:t>
                      </a:r>
                      <a:r>
                        <a:rPr lang="en-US" sz="1600" i="1" kern="1200" dirty="0" smtClean="0">
                          <a:solidFill>
                            <a:schemeClr val="dk1"/>
                          </a:solidFill>
                          <a:effectLst/>
                          <a:latin typeface="+mn-lt"/>
                          <a:ea typeface="+mn-ea"/>
                          <a:cs typeface="+mn-cs"/>
                        </a:rPr>
                        <a:t>International Conference on Digital Information Management (ICDIM </a:t>
                      </a:r>
                      <a:r>
                        <a:rPr lang="en-US" sz="1600" i="1" kern="1200" smtClean="0">
                          <a:solidFill>
                            <a:schemeClr val="dk1"/>
                          </a:solidFill>
                          <a:effectLst/>
                          <a:latin typeface="+mn-lt"/>
                          <a:ea typeface="+mn-ea"/>
                          <a:cs typeface="+mn-cs"/>
                        </a:rPr>
                        <a:t>2009)</a:t>
                      </a:r>
                      <a:endParaRPr lang="en-US" sz="1600" i="1" dirty="0" smtClean="0">
                        <a:effectLst/>
                      </a:endParaRPr>
                    </a:p>
                  </a:txBody>
                  <a:tcPr/>
                </a:tc>
                <a:tc>
                  <a:txBody>
                    <a:bodyPr/>
                    <a:lstStyle/>
                    <a:p>
                      <a:pPr algn="l"/>
                      <a:r>
                        <a:rPr lang="en-US" sz="1600" dirty="0" smtClean="0"/>
                        <a:t>P Bergstrom </a:t>
                      </a:r>
                    </a:p>
                    <a:p>
                      <a:pPr algn="l"/>
                      <a:r>
                        <a:rPr lang="en-US" sz="1600" dirty="0" smtClean="0"/>
                        <a:t>D Atkinson</a:t>
                      </a:r>
                    </a:p>
                  </a:txBody>
                  <a:tcPr/>
                </a:tc>
                <a:tc>
                  <a:txBody>
                    <a:bodyPr/>
                    <a:lstStyle/>
                    <a:p>
                      <a:pPr algn="ctr"/>
                      <a:r>
                        <a:rPr lang="en-US" sz="1600" dirty="0" smtClean="0"/>
                        <a:t>2009</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Exploring patterns in the literature</a:t>
                      </a:r>
                      <a:r>
                        <a:rPr lang="en-US" sz="1600" kern="1200" baseline="0" dirty="0" smtClean="0">
                          <a:solidFill>
                            <a:schemeClr val="dk1"/>
                          </a:solidFill>
                          <a:effectLst/>
                          <a:latin typeface="+mn-lt"/>
                          <a:ea typeface="+mn-ea"/>
                          <a:cs typeface="+mn-cs"/>
                        </a:rPr>
                        <a:t> u</a:t>
                      </a:r>
                      <a:r>
                        <a:rPr lang="en-US" sz="1600" kern="1200" dirty="0" smtClean="0">
                          <a:solidFill>
                            <a:schemeClr val="dk1"/>
                          </a:solidFill>
                          <a:effectLst/>
                          <a:latin typeface="+mn-lt"/>
                          <a:ea typeface="+mn-ea"/>
                          <a:cs typeface="+mn-cs"/>
                        </a:rPr>
                        <a:t>sing a static data set</a:t>
                      </a:r>
                      <a:r>
                        <a:rPr lang="en-US" sz="1600" kern="1200" baseline="0" dirty="0" smtClean="0">
                          <a:solidFill>
                            <a:schemeClr val="dk1"/>
                          </a:solidFill>
                          <a:effectLst/>
                          <a:latin typeface="+mn-lt"/>
                          <a:ea typeface="+mn-ea"/>
                          <a:cs typeface="+mn-cs"/>
                        </a:rPr>
                        <a:t> at </a:t>
                      </a:r>
                      <a:r>
                        <a:rPr lang="en-US" sz="1600" kern="1200" dirty="0" err="1" smtClean="0">
                          <a:solidFill>
                            <a:schemeClr val="dk1"/>
                          </a:solidFill>
                          <a:effectLst/>
                          <a:latin typeface="+mn-lt"/>
                          <a:ea typeface="+mn-ea"/>
                          <a:cs typeface="+mn-cs"/>
                        </a:rPr>
                        <a:t>CiteSeer</a:t>
                      </a:r>
                      <a:endParaRPr lang="en-US" sz="16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SciVal</a:t>
                      </a:r>
                      <a:r>
                        <a:rPr lang="en-US" sz="1600" kern="1200" dirty="0" smtClean="0">
                          <a:solidFill>
                            <a:schemeClr val="dk1"/>
                          </a:solidFill>
                          <a:effectLst/>
                          <a:latin typeface="+mn-lt"/>
                          <a:ea typeface="+mn-ea"/>
                          <a:cs typeface="+mn-cs"/>
                        </a:rPr>
                        <a:t> experts: A collaborative tool”</a:t>
                      </a:r>
                      <a:endParaRPr lang="en-US" sz="1600" kern="1200" baseline="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i="1" kern="1200" dirty="0" smtClean="0">
                          <a:solidFill>
                            <a:schemeClr val="dk1"/>
                          </a:solidFill>
                          <a:effectLst/>
                          <a:latin typeface="+mn-lt"/>
                          <a:ea typeface="+mn-ea"/>
                          <a:cs typeface="+mn-cs"/>
                        </a:rPr>
                        <a:t>Medical Reference Services Quarterly</a:t>
                      </a:r>
                      <a:endParaRPr lang="en-US" sz="1600" dirty="0"/>
                    </a:p>
                  </a:txBody>
                  <a:tcPr/>
                </a:tc>
                <a:tc>
                  <a:txBody>
                    <a:bodyPr/>
                    <a:lstStyle/>
                    <a:p>
                      <a:pPr algn="l"/>
                      <a:r>
                        <a:rPr lang="en-US" sz="1600" dirty="0" smtClean="0"/>
                        <a:t>E </a:t>
                      </a:r>
                      <a:r>
                        <a:rPr lang="en-US" sz="1600" dirty="0" err="1" smtClean="0"/>
                        <a:t>Vardell</a:t>
                      </a:r>
                      <a:endParaRPr lang="en-US" sz="1600" dirty="0" smtClean="0"/>
                    </a:p>
                    <a:p>
                      <a:pPr algn="l"/>
                      <a:r>
                        <a:rPr lang="en-US" sz="1600" dirty="0" smtClean="0"/>
                        <a:t>T </a:t>
                      </a:r>
                      <a:r>
                        <a:rPr lang="en-US" sz="1600" dirty="0" err="1" smtClean="0"/>
                        <a:t>Feddern</a:t>
                      </a:r>
                      <a:r>
                        <a:rPr lang="en-US" sz="1600" baseline="0" dirty="0" err="1" smtClean="0"/>
                        <a:t>-</a:t>
                      </a:r>
                      <a:r>
                        <a:rPr lang="en-US" sz="1600" dirty="0" err="1" smtClean="0"/>
                        <a:t>Bekcan</a:t>
                      </a:r>
                      <a:endParaRPr lang="en-US" sz="1600" dirty="0" smtClean="0"/>
                    </a:p>
                    <a:p>
                      <a:pPr algn="l"/>
                      <a:r>
                        <a:rPr lang="en-US" sz="1600" dirty="0" smtClean="0"/>
                        <a:t>M Moore</a:t>
                      </a:r>
                      <a:endParaRPr lang="en-US" sz="1600" dirty="0"/>
                    </a:p>
                  </a:txBody>
                  <a:tcPr/>
                </a:tc>
                <a:tc>
                  <a:txBody>
                    <a:bodyPr/>
                    <a:lstStyle/>
                    <a:p>
                      <a:pPr algn="ctr"/>
                      <a:r>
                        <a:rPr lang="en-US" sz="1600" dirty="0" smtClean="0"/>
                        <a:t>2011</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Summary</a:t>
                      </a:r>
                      <a:r>
                        <a:rPr lang="en-US" sz="1600" kern="1200" baseline="0" dirty="0" smtClean="0">
                          <a:solidFill>
                            <a:schemeClr val="dk1"/>
                          </a:solidFill>
                          <a:effectLst/>
                          <a:latin typeface="+mn-lt"/>
                          <a:ea typeface="+mn-ea"/>
                          <a:cs typeface="+mn-cs"/>
                        </a:rPr>
                        <a:t> of</a:t>
                      </a:r>
                      <a:r>
                        <a:rPr lang="en-US" sz="1600" kern="1200" dirty="0" smtClean="0">
                          <a:solidFill>
                            <a:schemeClr val="dk1"/>
                          </a:solidFill>
                          <a:effectLst/>
                          <a:latin typeface="+mn-lt"/>
                          <a:ea typeface="+mn-ea"/>
                          <a:cs typeface="+mn-cs"/>
                        </a:rPr>
                        <a:t> researchers’ profiles using Scopus</a:t>
                      </a:r>
                      <a:endParaRPr lang="en-US" sz="1600" dirty="0" smtClean="0"/>
                    </a:p>
                  </a:txBody>
                  <a:tcPr/>
                </a:tc>
              </a:tr>
              <a:tr h="370840">
                <a:tc>
                  <a:txBody>
                    <a:bodyPr/>
                    <a:lstStyle/>
                    <a:p>
                      <a:r>
                        <a:rPr lang="en-US" sz="1600" kern="1200" dirty="0" smtClean="0">
                          <a:solidFill>
                            <a:schemeClr val="dk1"/>
                          </a:solidFill>
                          <a:effectLst/>
                          <a:latin typeface="+mn-lt"/>
                          <a:ea typeface="+mn-ea"/>
                          <a:cs typeface="+mn-cs"/>
                        </a:rPr>
                        <a:t>“</a:t>
                      </a:r>
                      <a:r>
                        <a:rPr lang="en-US" sz="1600" kern="1200" dirty="0" err="1" smtClean="0">
                          <a:solidFill>
                            <a:schemeClr val="dk1"/>
                          </a:solidFill>
                          <a:effectLst/>
                          <a:latin typeface="+mn-lt"/>
                          <a:ea typeface="+mn-ea"/>
                          <a:cs typeface="+mn-cs"/>
                        </a:rPr>
                        <a:t>Scholarometer</a:t>
                      </a:r>
                      <a:r>
                        <a:rPr lang="en-US" sz="1600" kern="1200" dirty="0" smtClean="0">
                          <a:solidFill>
                            <a:schemeClr val="dk1"/>
                          </a:solidFill>
                          <a:effectLst/>
                          <a:latin typeface="+mn-lt"/>
                          <a:ea typeface="+mn-ea"/>
                          <a:cs typeface="+mn-cs"/>
                        </a:rPr>
                        <a:t>: A system for</a:t>
                      </a:r>
                      <a:r>
                        <a:rPr lang="en-US" sz="1600" kern="1200" baseline="0" dirty="0" smtClean="0">
                          <a:solidFill>
                            <a:schemeClr val="dk1"/>
                          </a:solidFill>
                          <a:effectLst/>
                          <a:latin typeface="+mn-lt"/>
                          <a:ea typeface="+mn-ea"/>
                          <a:cs typeface="+mn-cs"/>
                        </a:rPr>
                        <a:t> </a:t>
                      </a:r>
                      <a:r>
                        <a:rPr lang="en-US" sz="1600" kern="1200" dirty="0" smtClean="0">
                          <a:solidFill>
                            <a:schemeClr val="dk1"/>
                          </a:solidFill>
                          <a:effectLst/>
                          <a:latin typeface="+mn-lt"/>
                          <a:ea typeface="+mn-ea"/>
                          <a:cs typeface="+mn-cs"/>
                        </a:rPr>
                        <a:t>crowdsourcing scholarly impact metrics”</a:t>
                      </a:r>
                    </a:p>
                    <a:p>
                      <a:r>
                        <a:rPr lang="en-US" sz="1600" i="1" kern="1200" dirty="0" smtClean="0">
                          <a:solidFill>
                            <a:schemeClr val="dk1"/>
                          </a:solidFill>
                          <a:effectLst/>
                          <a:latin typeface="+mn-lt"/>
                          <a:ea typeface="+mn-ea"/>
                          <a:cs typeface="+mn-cs"/>
                        </a:rPr>
                        <a:t>Proceedings of the 2014 ACM Conference on Web Science (</a:t>
                      </a:r>
                      <a:r>
                        <a:rPr lang="en-US" sz="1600" i="1" kern="1200" dirty="0" err="1" smtClean="0">
                          <a:solidFill>
                            <a:schemeClr val="dk1"/>
                          </a:solidFill>
                          <a:effectLst/>
                          <a:latin typeface="+mn-lt"/>
                          <a:ea typeface="+mn-ea"/>
                          <a:cs typeface="+mn-cs"/>
                        </a:rPr>
                        <a:t>WebSci</a:t>
                      </a:r>
                      <a:r>
                        <a:rPr lang="en-US" sz="1600" i="1" kern="1200" dirty="0" smtClean="0">
                          <a:solidFill>
                            <a:schemeClr val="dk1"/>
                          </a:solidFill>
                          <a:effectLst/>
                          <a:latin typeface="+mn-lt"/>
                          <a:ea typeface="+mn-ea"/>
                          <a:cs typeface="+mn-cs"/>
                        </a:rPr>
                        <a:t> 2014) </a:t>
                      </a:r>
                      <a:endParaRPr 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J Kaur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M </a:t>
                      </a:r>
                      <a:r>
                        <a:rPr lang="en-US" sz="1600" kern="1200" dirty="0" err="1" smtClean="0">
                          <a:solidFill>
                            <a:schemeClr val="dk1"/>
                          </a:solidFill>
                          <a:effectLst/>
                          <a:latin typeface="+mn-lt"/>
                          <a:ea typeface="+mn-ea"/>
                          <a:cs typeface="+mn-cs"/>
                        </a:rPr>
                        <a:t>JafariAsbagh</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Radicchi</a:t>
                      </a:r>
                      <a:endParaRPr lang="en-US" sz="16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F </a:t>
                      </a:r>
                      <a:r>
                        <a:rPr lang="en-US" sz="1600" kern="1200" dirty="0" err="1" smtClean="0">
                          <a:solidFill>
                            <a:schemeClr val="dk1"/>
                          </a:solidFill>
                          <a:effectLst/>
                          <a:latin typeface="+mn-lt"/>
                          <a:ea typeface="+mn-ea"/>
                          <a:cs typeface="+mn-cs"/>
                        </a:rPr>
                        <a:t>Menczer</a:t>
                      </a:r>
                      <a:r>
                        <a:rPr lang="en-US" sz="1600" kern="1200" dirty="0" smtClean="0">
                          <a:solidFill>
                            <a:schemeClr val="dk1"/>
                          </a:solidFill>
                          <a:effectLst/>
                          <a:latin typeface="+mn-lt"/>
                          <a:ea typeface="+mn-ea"/>
                          <a:cs typeface="+mn-cs"/>
                        </a:rPr>
                        <a:t> </a:t>
                      </a:r>
                      <a:endParaRPr lang="en-US" sz="1600" dirty="0" smtClean="0">
                        <a:effectLst/>
                      </a:endParaRPr>
                    </a:p>
                  </a:txBody>
                  <a:tcPr/>
                </a:tc>
                <a:tc>
                  <a:txBody>
                    <a:bodyPr/>
                    <a:lstStyle/>
                    <a:p>
                      <a:pPr algn="ctr"/>
                      <a:r>
                        <a:rPr lang="en-US" sz="1600" dirty="0" smtClean="0"/>
                        <a:t>2014</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dk1"/>
                          </a:solidFill>
                          <a:effectLst/>
                          <a:latin typeface="+mn-lt"/>
                          <a:ea typeface="+mn-ea"/>
                          <a:cs typeface="+mn-cs"/>
                        </a:rPr>
                        <a:t>Citation analysis using</a:t>
                      </a:r>
                      <a:r>
                        <a:rPr lang="en-US" sz="1600" kern="1200" baseline="0" dirty="0" smtClean="0">
                          <a:solidFill>
                            <a:schemeClr val="dk1"/>
                          </a:solidFill>
                          <a:effectLst/>
                          <a:latin typeface="+mn-lt"/>
                          <a:ea typeface="+mn-ea"/>
                          <a:cs typeface="+mn-cs"/>
                        </a:rPr>
                        <a:t> Google Scholar, but no Impact Factor and no funding information</a:t>
                      </a:r>
                      <a:endParaRPr lang="en-US" sz="1600" dirty="0" smtClean="0"/>
                    </a:p>
                  </a:txBody>
                  <a:tcPr/>
                </a:tc>
              </a:tr>
            </a:tbl>
          </a:graphicData>
        </a:graphic>
      </p:graphicFrame>
    </p:spTree>
    <p:extLst>
      <p:ext uri="{BB962C8B-B14F-4D97-AF65-F5344CB8AC3E}">
        <p14:creationId xmlns:p14="http://schemas.microsoft.com/office/powerpoint/2010/main" val="1940322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48059</TotalTime>
  <Words>3834</Words>
  <Application>Microsoft Macintosh PowerPoint</Application>
  <PresentationFormat>Widescreen</PresentationFormat>
  <Paragraphs>698</Paragraphs>
  <Slides>53</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Adobe Heiti Std R</vt:lpstr>
      <vt:lpstr>Calibri</vt:lpstr>
      <vt:lpstr>Corbel</vt:lpstr>
      <vt:lpstr>HY엽서L</vt:lpstr>
      <vt:lpstr>Mangal</vt:lpstr>
      <vt:lpstr>Wingdings</vt:lpstr>
      <vt:lpstr>맑은 고딕</vt:lpstr>
      <vt:lpstr>Arial</vt:lpstr>
      <vt:lpstr>Depth</vt:lpstr>
      <vt:lpstr>Scholar Plot – Scalable Data Visualization Methods for Academic Careers</vt:lpstr>
      <vt:lpstr>Overview</vt:lpstr>
      <vt:lpstr>What is Data Visualization?</vt:lpstr>
      <vt:lpstr>Why Data Visualization Matters?</vt:lpstr>
      <vt:lpstr>Introduction</vt:lpstr>
      <vt:lpstr>Introduction</vt:lpstr>
      <vt:lpstr>Goals of Research</vt:lpstr>
      <vt:lpstr>Related Work - Software</vt:lpstr>
      <vt:lpstr>Related Work - Literature</vt:lpstr>
      <vt:lpstr>What Is Missing?</vt:lpstr>
      <vt:lpstr>Design Philosophy</vt:lpstr>
      <vt:lpstr>Design Methods</vt:lpstr>
      <vt:lpstr>Design Methods</vt:lpstr>
      <vt:lpstr>Design Methods – Prestige</vt:lpstr>
      <vt:lpstr>Design Methods – Impact Scales </vt:lpstr>
      <vt:lpstr>Design Methods - Funding</vt:lpstr>
      <vt:lpstr>Design Methods – Ranked Density of Publication Types</vt:lpstr>
      <vt:lpstr>Design Methods – Ranked Density of Publication Types</vt:lpstr>
      <vt:lpstr>Design Methods – Ranked Density of Publication Types</vt:lpstr>
      <vt:lpstr>Prototype!</vt:lpstr>
      <vt:lpstr>Evaluation - User Study</vt:lpstr>
      <vt:lpstr>Evaluation - Focus group</vt:lpstr>
      <vt:lpstr>Design Methods – Details on Demand</vt:lpstr>
      <vt:lpstr>Design Methods – Department Plot</vt:lpstr>
      <vt:lpstr>Design Methods – Department Plot</vt:lpstr>
      <vt:lpstr>Design Methods – Department Plot</vt:lpstr>
      <vt:lpstr>Design Methods – College Plot</vt:lpstr>
      <vt:lpstr>Data Sources</vt:lpstr>
      <vt:lpstr>Architecture</vt:lpstr>
      <vt:lpstr>Name Disambiguation</vt:lpstr>
      <vt:lpstr>Name Disambiguation</vt:lpstr>
      <vt:lpstr>Goals of Research</vt:lpstr>
      <vt:lpstr>Goals of Research</vt:lpstr>
      <vt:lpstr>Goals of Research</vt:lpstr>
      <vt:lpstr>Transforming to ‘Academic Garden’</vt:lpstr>
      <vt:lpstr>How to read a flower</vt:lpstr>
      <vt:lpstr>Scaling Individual to Department </vt:lpstr>
      <vt:lpstr>Scaling Department to College</vt:lpstr>
      <vt:lpstr>Inside the Academic Garden</vt:lpstr>
      <vt:lpstr>Academic Garden</vt:lpstr>
      <vt:lpstr>Academic Garden</vt:lpstr>
      <vt:lpstr>Academic Garden</vt:lpstr>
      <vt:lpstr>Data Analysis</vt:lpstr>
      <vt:lpstr>Data Analysis – Computer Science</vt:lpstr>
      <vt:lpstr>Data Analysis – Computer Science</vt:lpstr>
      <vt:lpstr>Data Analysis – Biology</vt:lpstr>
      <vt:lpstr>Data Analysis – Biology</vt:lpstr>
      <vt:lpstr>Data Analysis – Biology</vt:lpstr>
      <vt:lpstr>Conclusion</vt:lpstr>
      <vt:lpstr>PhD Timeline</vt:lpstr>
      <vt:lpstr>Acknowledgments</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Kyeongan Kwon</dc:creator>
  <cp:lastModifiedBy>Kyeongan Kwon</cp:lastModifiedBy>
  <cp:revision>949</cp:revision>
  <cp:lastPrinted>2016-07-18T22:45:06Z</cp:lastPrinted>
  <dcterms:created xsi:type="dcterms:W3CDTF">2015-09-15T19:51:47Z</dcterms:created>
  <dcterms:modified xsi:type="dcterms:W3CDTF">2016-08-08T04:58:08Z</dcterms:modified>
</cp:coreProperties>
</file>